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3"/>
  </p:notesMasterIdLst>
  <p:sldIdLst>
    <p:sldId id="256" r:id="rId2"/>
    <p:sldId id="259" r:id="rId3"/>
    <p:sldId id="263" r:id="rId4"/>
    <p:sldId id="273" r:id="rId5"/>
    <p:sldId id="274" r:id="rId6"/>
    <p:sldId id="275" r:id="rId7"/>
    <p:sldId id="276" r:id="rId8"/>
    <p:sldId id="277" r:id="rId9"/>
    <p:sldId id="278" r:id="rId10"/>
    <p:sldId id="279" r:id="rId11"/>
    <p:sldId id="290" r:id="rId12"/>
    <p:sldId id="280" r:id="rId13"/>
    <p:sldId id="282" r:id="rId14"/>
    <p:sldId id="281" r:id="rId15"/>
    <p:sldId id="283" r:id="rId16"/>
    <p:sldId id="284" r:id="rId17"/>
    <p:sldId id="265" r:id="rId18"/>
    <p:sldId id="286" r:id="rId19"/>
    <p:sldId id="272" r:id="rId20"/>
    <p:sldId id="288" r:id="rId21"/>
    <p:sldId id="287" r:id="rId22"/>
  </p:sldIdLst>
  <p:sldSz cx="9144000" cy="6858000" type="screen4x3"/>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arbara Seymour" initials="BS" lastIdx="3" clrIdx="0">
    <p:extLst>
      <p:ext uri="{19B8F6BF-5375-455C-9EA6-DF929625EA0E}">
        <p15:presenceInfo xmlns:p15="http://schemas.microsoft.com/office/powerpoint/2012/main" userId="Barbara Seymou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729" autoAdjust="0"/>
    <p:restoredTop sz="94682" autoAdjust="0"/>
  </p:normalViewPr>
  <p:slideViewPr>
    <p:cSldViewPr>
      <p:cViewPr varScale="1">
        <p:scale>
          <a:sx n="105" d="100"/>
          <a:sy n="105" d="100"/>
        </p:scale>
        <p:origin x="1848" y="114"/>
      </p:cViewPr>
      <p:guideLst>
        <p:guide orient="horz" pos="2160"/>
        <p:guide pos="2880"/>
      </p:guideLst>
    </p:cSldViewPr>
  </p:slid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1804"/>
          </a:xfrm>
          <a:prstGeom prst="rect">
            <a:avLst/>
          </a:prstGeom>
        </p:spPr>
        <p:txBody>
          <a:bodyPr vert="horz" lIns="92830" tIns="46415" rIns="92830" bIns="46415" rtlCol="0"/>
          <a:lstStyle>
            <a:lvl1pPr algn="l">
              <a:defRPr sz="1200"/>
            </a:lvl1pPr>
          </a:lstStyle>
          <a:p>
            <a:endParaRPr lang="en-US"/>
          </a:p>
        </p:txBody>
      </p:sp>
      <p:sp>
        <p:nvSpPr>
          <p:cNvPr id="3" name="Date Placeholder 2"/>
          <p:cNvSpPr>
            <a:spLocks noGrp="1"/>
          </p:cNvSpPr>
          <p:nvPr>
            <p:ph type="dt" idx="1"/>
          </p:nvPr>
        </p:nvSpPr>
        <p:spPr>
          <a:xfrm>
            <a:off x="3970938" y="0"/>
            <a:ext cx="3037840" cy="461804"/>
          </a:xfrm>
          <a:prstGeom prst="rect">
            <a:avLst/>
          </a:prstGeom>
        </p:spPr>
        <p:txBody>
          <a:bodyPr vert="horz" lIns="92830" tIns="46415" rIns="92830" bIns="46415" rtlCol="0"/>
          <a:lstStyle>
            <a:lvl1pPr algn="r">
              <a:defRPr sz="1200"/>
            </a:lvl1pPr>
          </a:lstStyle>
          <a:p>
            <a:fld id="{61F854A0-7FD3-41EA-814C-E3FD68849DE7}" type="datetimeFigureOut">
              <a:rPr lang="en-US" smtClean="0"/>
              <a:t>6/28/2021</a:t>
            </a:fld>
            <a:endParaRPr lang="en-US"/>
          </a:p>
        </p:txBody>
      </p:sp>
      <p:sp>
        <p:nvSpPr>
          <p:cNvPr id="4" name="Slide Image Placeholder 3"/>
          <p:cNvSpPr>
            <a:spLocks noGrp="1" noRot="1" noChangeAspect="1"/>
          </p:cNvSpPr>
          <p:nvPr>
            <p:ph type="sldImg" idx="2"/>
          </p:nvPr>
        </p:nvSpPr>
        <p:spPr>
          <a:xfrm>
            <a:off x="1195388" y="692150"/>
            <a:ext cx="4619625" cy="3463925"/>
          </a:xfrm>
          <a:prstGeom prst="rect">
            <a:avLst/>
          </a:prstGeom>
          <a:noFill/>
          <a:ln w="12700">
            <a:solidFill>
              <a:prstClr val="black"/>
            </a:solidFill>
          </a:ln>
        </p:spPr>
        <p:txBody>
          <a:bodyPr vert="horz" lIns="92830" tIns="46415" rIns="92830" bIns="46415" rtlCol="0" anchor="ctr"/>
          <a:lstStyle/>
          <a:p>
            <a:endParaRPr lang="en-US"/>
          </a:p>
        </p:txBody>
      </p:sp>
      <p:sp>
        <p:nvSpPr>
          <p:cNvPr id="5" name="Notes Placeholder 4"/>
          <p:cNvSpPr>
            <a:spLocks noGrp="1"/>
          </p:cNvSpPr>
          <p:nvPr>
            <p:ph type="body" sz="quarter" idx="3"/>
          </p:nvPr>
        </p:nvSpPr>
        <p:spPr>
          <a:xfrm>
            <a:off x="701040" y="4387136"/>
            <a:ext cx="5608320" cy="4156234"/>
          </a:xfrm>
          <a:prstGeom prst="rect">
            <a:avLst/>
          </a:prstGeom>
        </p:spPr>
        <p:txBody>
          <a:bodyPr vert="horz" lIns="92830" tIns="46415" rIns="92830" bIns="4641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2668"/>
            <a:ext cx="3037840" cy="461804"/>
          </a:xfrm>
          <a:prstGeom prst="rect">
            <a:avLst/>
          </a:prstGeom>
        </p:spPr>
        <p:txBody>
          <a:bodyPr vert="horz" lIns="92830" tIns="46415" rIns="92830" bIns="46415"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772668"/>
            <a:ext cx="3037840" cy="461804"/>
          </a:xfrm>
          <a:prstGeom prst="rect">
            <a:avLst/>
          </a:prstGeom>
        </p:spPr>
        <p:txBody>
          <a:bodyPr vert="horz" lIns="92830" tIns="46415" rIns="92830" bIns="46415" rtlCol="0" anchor="b"/>
          <a:lstStyle>
            <a:lvl1pPr algn="r">
              <a:defRPr sz="1200"/>
            </a:lvl1pPr>
          </a:lstStyle>
          <a:p>
            <a:fld id="{E75A2C44-B00D-43F3-9D61-52CD2FC81ECF}" type="slidenum">
              <a:rPr lang="en-US" smtClean="0"/>
              <a:t>‹#›</a:t>
            </a:fld>
            <a:endParaRPr lang="en-US"/>
          </a:p>
        </p:txBody>
      </p:sp>
    </p:spTree>
    <p:extLst>
      <p:ext uri="{BB962C8B-B14F-4D97-AF65-F5344CB8AC3E}">
        <p14:creationId xmlns:p14="http://schemas.microsoft.com/office/powerpoint/2010/main" val="12981655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lgn="ctr">
              <a:defRPr cap="all" baseline="0"/>
            </a:lvl1pPr>
          </a:lstStyle>
          <a:p>
            <a:pPr lvl="0"/>
            <a:r>
              <a:rPr lang="en-US" smtClean="0"/>
              <a:t>Click to edit Master title style</a:t>
            </a:r>
            <a:endParaRPr lang="en-US" dirty="0" smtClean="0"/>
          </a:p>
        </p:txBody>
      </p:sp>
      <p:sp>
        <p:nvSpPr>
          <p:cNvPr id="3" name="Subtitle 2"/>
          <p:cNvSpPr>
            <a:spLocks noGrp="1"/>
          </p:cNvSpPr>
          <p:nvPr>
            <p:ph type="subTitle" idx="1" hasCustomPrompt="1"/>
          </p:nvPr>
        </p:nvSpPr>
        <p:spPr>
          <a:xfrm>
            <a:off x="1371600" y="3886200"/>
            <a:ext cx="6400800" cy="1752600"/>
          </a:xfrm>
        </p:spPr>
        <p:txBody>
          <a:bodyPr/>
          <a:lstStyle>
            <a:lvl1pPr marL="0" indent="0" algn="ctr">
              <a:buNone/>
              <a:defRPr baseline="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add presenter information</a:t>
            </a:r>
            <a:endParaRPr lang="en-US" dirty="0"/>
          </a:p>
        </p:txBody>
      </p:sp>
      <p:pic>
        <p:nvPicPr>
          <p:cNvPr id="13" name="Picture 25"/>
          <p:cNvPicPr>
            <a:picLocks noChangeAspect="1" noChangeArrowheads="1"/>
          </p:cNvPicPr>
          <p:nvPr userDrawn="1"/>
        </p:nvPicPr>
        <p:blipFill>
          <a:blip r:embed="rId2" cstate="print">
            <a:clrChange>
              <a:clrFrom>
                <a:srgbClr val="FFF7CE"/>
              </a:clrFrom>
              <a:clrTo>
                <a:srgbClr val="FFF7CE">
                  <a:alpha val="0"/>
                </a:srgbClr>
              </a:clrTo>
            </a:clrChange>
            <a:lum contrast="6000"/>
          </a:blip>
          <a:srcRect/>
          <a:stretch>
            <a:fillRect/>
          </a:stretch>
        </p:blipFill>
        <p:spPr bwMode="auto">
          <a:xfrm>
            <a:off x="7620000" y="451275"/>
            <a:ext cx="839099" cy="844125"/>
          </a:xfrm>
          <a:prstGeom prst="rect">
            <a:avLst/>
          </a:prstGeom>
          <a:noFill/>
          <a:ln w="9525">
            <a:noFill/>
            <a:miter lim="800000"/>
            <a:headEnd/>
            <a:tailEnd/>
          </a:ln>
          <a:effectLst/>
        </p:spPr>
      </p:pic>
      <p:pic>
        <p:nvPicPr>
          <p:cNvPr id="4" name="Picture 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85801" y="533400"/>
            <a:ext cx="1322618" cy="717992"/>
          </a:xfrm>
          <a:prstGeom prst="rect">
            <a:avLst/>
          </a:prstGeom>
        </p:spPr>
      </p:pic>
    </p:spTree>
    <p:extLst>
      <p:ext uri="{BB962C8B-B14F-4D97-AF65-F5344CB8AC3E}">
        <p14:creationId xmlns:p14="http://schemas.microsoft.com/office/powerpoint/2010/main" val="1626743891"/>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Break Slide">
    <p:spTree>
      <p:nvGrpSpPr>
        <p:cNvPr id="1" name=""/>
        <p:cNvGrpSpPr/>
        <p:nvPr/>
      </p:nvGrpSpPr>
      <p:grpSpPr>
        <a:xfrm>
          <a:off x="0" y="0"/>
          <a:ext cx="0" cy="0"/>
          <a:chOff x="0" y="0"/>
          <a:chExt cx="0" cy="0"/>
        </a:xfrm>
      </p:grpSpPr>
      <p:sp>
        <p:nvSpPr>
          <p:cNvPr id="2" name="Picture Placeholder 11"/>
          <p:cNvSpPr>
            <a:spLocks noGrp="1"/>
          </p:cNvSpPr>
          <p:nvPr>
            <p:ph type="pic" sz="quarter" idx="10" hasCustomPrompt="1"/>
          </p:nvPr>
        </p:nvSpPr>
        <p:spPr>
          <a:xfrm>
            <a:off x="0" y="0"/>
            <a:ext cx="9144000" cy="6858000"/>
          </a:xfrm>
        </p:spPr>
        <p:txBody>
          <a:bodyPr/>
          <a:lstStyle>
            <a:lvl1pPr>
              <a:defRPr baseline="0"/>
            </a:lvl1pPr>
          </a:lstStyle>
          <a:p>
            <a:r>
              <a:rPr lang="en-US" dirty="0" smtClean="0"/>
              <a:t>Click on icon to add picture. Click text box to add white text</a:t>
            </a:r>
            <a:endParaRPr lang="en-US" dirty="0"/>
          </a:p>
        </p:txBody>
      </p:sp>
      <p:sp>
        <p:nvSpPr>
          <p:cNvPr id="3" name="Text Placeholder 2"/>
          <p:cNvSpPr>
            <a:spLocks noGrp="1"/>
          </p:cNvSpPr>
          <p:nvPr>
            <p:ph type="body" idx="1" hasCustomPrompt="1"/>
          </p:nvPr>
        </p:nvSpPr>
        <p:spPr>
          <a:xfrm>
            <a:off x="3429000" y="3553639"/>
            <a:ext cx="5562600" cy="3151961"/>
          </a:xfrm>
        </p:spPr>
        <p:txBody>
          <a:bodyPr anchor="b">
            <a:normAutofit/>
          </a:bodyPr>
          <a:lstStyle>
            <a:lvl1pPr marL="0" indent="0" algn="r" defTabSz="914400" rtl="0" eaLnBrk="1" latinLnBrk="0" hangingPunct="1">
              <a:spcBef>
                <a:spcPct val="0"/>
              </a:spcBef>
              <a:buNone/>
              <a:defRPr lang="en-US" sz="4000" b="1" kern="1200" cap="all" baseline="0" dirty="0" smtClean="0">
                <a:solidFill>
                  <a:schemeClr val="bg1"/>
                </a:solidFill>
                <a:latin typeface="Corbel" panose="020B0503020204020204" pitchFamily="34" charset="0"/>
                <a:ea typeface="Dotum" panose="020B0600000101010101" pitchFamily="34" charset="-127"/>
                <a:cs typeface="+mj-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add white text</a:t>
            </a:r>
          </a:p>
        </p:txBody>
      </p:sp>
    </p:spTree>
    <p:extLst>
      <p:ext uri="{BB962C8B-B14F-4D97-AF65-F5344CB8AC3E}">
        <p14:creationId xmlns:p14="http://schemas.microsoft.com/office/powerpoint/2010/main" val="4091446725"/>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5" name="Slide Number Placeholder 4"/>
          <p:cNvSpPr>
            <a:spLocks noGrp="1"/>
          </p:cNvSpPr>
          <p:nvPr>
            <p:ph type="sldNum" sz="quarter" idx="12"/>
          </p:nvPr>
        </p:nvSpPr>
        <p:spPr/>
        <p:txBody>
          <a:bodyPr/>
          <a:lstStyle/>
          <a:p>
            <a:fld id="{E18695A3-612B-4B2B-B01B-9890B4364E2E}" type="slidenum">
              <a:rPr lang="en-US" smtClean="0"/>
              <a:t>‹#›</a:t>
            </a:fld>
            <a:endParaRPr lang="en-US"/>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526780" y="6217919"/>
            <a:ext cx="533399" cy="289559"/>
          </a:xfrm>
          <a:prstGeom prst="rect">
            <a:avLst/>
          </a:prstGeom>
        </p:spPr>
      </p:pic>
    </p:spTree>
    <p:extLst>
      <p:ext uri="{BB962C8B-B14F-4D97-AF65-F5344CB8AC3E}">
        <p14:creationId xmlns:p14="http://schemas.microsoft.com/office/powerpoint/2010/main" val="232993457"/>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18695A3-612B-4B2B-B01B-9890B4364E2E}" type="slidenum">
              <a:rPr lang="en-US" smtClean="0"/>
              <a:t>‹#›</a:t>
            </a:fld>
            <a:endParaRPr lang="en-US"/>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526780" y="6217919"/>
            <a:ext cx="533399" cy="289559"/>
          </a:xfrm>
          <a:prstGeom prst="rect">
            <a:avLst/>
          </a:prstGeom>
        </p:spPr>
      </p:pic>
    </p:spTree>
    <p:extLst>
      <p:ext uri="{BB962C8B-B14F-4D97-AF65-F5344CB8AC3E}">
        <p14:creationId xmlns:p14="http://schemas.microsoft.com/office/powerpoint/2010/main" val="2782209201"/>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547687"/>
            <a:ext cx="3008313" cy="1162050"/>
          </a:xfrm>
        </p:spPr>
        <p:txBody>
          <a:bodyPr anchor="t"/>
          <a:lstStyle>
            <a:lvl1pPr algn="l">
              <a:defRPr sz="2000" b="1"/>
            </a:lvl1pPr>
          </a:lstStyle>
          <a:p>
            <a:r>
              <a:rPr lang="en-US" smtClean="0"/>
              <a:t>Click to edit Master title style</a:t>
            </a:r>
            <a:endParaRPr lang="en-US" dirty="0"/>
          </a:p>
        </p:txBody>
      </p:sp>
      <p:sp>
        <p:nvSpPr>
          <p:cNvPr id="3" name="Content Placeholder 2"/>
          <p:cNvSpPr>
            <a:spLocks noGrp="1"/>
          </p:cNvSpPr>
          <p:nvPr>
            <p:ph idx="1"/>
          </p:nvPr>
        </p:nvSpPr>
        <p:spPr>
          <a:xfrm>
            <a:off x="3575050" y="547687"/>
            <a:ext cx="5111750" cy="5853113"/>
          </a:xfrm>
        </p:spPr>
        <p:txBody>
          <a:bodyPr/>
          <a:lstStyle>
            <a:lvl1pPr marL="342900" indent="-342900">
              <a:buFont typeface="Wingdings" panose="05000000000000000000" pitchFamily="2" charset="2"/>
              <a:buChar cha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709737"/>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E18695A3-612B-4B2B-B01B-9890B4364E2E}" type="slidenum">
              <a:rPr lang="en-US" smtClean="0"/>
              <a:t>‹#›</a:t>
            </a:fld>
            <a:endParaRPr lang="en-US"/>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526780" y="6217919"/>
            <a:ext cx="533399" cy="289559"/>
          </a:xfrm>
          <a:prstGeom prst="rect">
            <a:avLst/>
          </a:prstGeom>
        </p:spPr>
      </p:pic>
    </p:spTree>
    <p:extLst>
      <p:ext uri="{BB962C8B-B14F-4D97-AF65-F5344CB8AC3E}">
        <p14:creationId xmlns:p14="http://schemas.microsoft.com/office/powerpoint/2010/main" val="327167851"/>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All 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87049219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with Picture">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3810000" y="2130425"/>
            <a:ext cx="5029200" cy="1470025"/>
          </a:xfrm>
        </p:spPr>
        <p:txBody>
          <a:bodyPr/>
          <a:lstStyle>
            <a:lvl1pPr algn="r">
              <a:defRPr cap="all" baseline="0"/>
            </a:lvl1pPr>
          </a:lstStyle>
          <a:p>
            <a:pPr lvl="0"/>
            <a:r>
              <a:rPr lang="en-US" smtClean="0"/>
              <a:t>Click to edit Master title style</a:t>
            </a:r>
            <a:endParaRPr lang="en-US" dirty="0" smtClean="0"/>
          </a:p>
        </p:txBody>
      </p:sp>
      <p:sp>
        <p:nvSpPr>
          <p:cNvPr id="3" name="Subtitle 2"/>
          <p:cNvSpPr>
            <a:spLocks noGrp="1"/>
          </p:cNvSpPr>
          <p:nvPr>
            <p:ph type="subTitle" idx="1" hasCustomPrompt="1"/>
          </p:nvPr>
        </p:nvSpPr>
        <p:spPr>
          <a:xfrm>
            <a:off x="3797018" y="3886200"/>
            <a:ext cx="5042182" cy="1752600"/>
          </a:xfrm>
        </p:spPr>
        <p:txBody>
          <a:bodyPr/>
          <a:lstStyle>
            <a:lvl1pPr marL="0" indent="0" algn="r">
              <a:buNone/>
              <a:defRPr baseline="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add presenter information</a:t>
            </a:r>
            <a:endParaRPr lang="en-US" dirty="0"/>
          </a:p>
        </p:txBody>
      </p:sp>
      <p:sp>
        <p:nvSpPr>
          <p:cNvPr id="5" name="Picture Placeholder 4"/>
          <p:cNvSpPr>
            <a:spLocks noGrp="1"/>
          </p:cNvSpPr>
          <p:nvPr>
            <p:ph type="pic" sz="quarter" idx="13"/>
          </p:nvPr>
        </p:nvSpPr>
        <p:spPr>
          <a:xfrm>
            <a:off x="228600" y="2133600"/>
            <a:ext cx="3429000" cy="3505200"/>
          </a:xfrm>
        </p:spPr>
        <p:txBody>
          <a:bodyPr/>
          <a:lstStyle>
            <a:lvl1pPr>
              <a:defRPr/>
            </a:lvl1pPr>
          </a:lstStyle>
          <a:p>
            <a:r>
              <a:rPr lang="en-US" dirty="0" smtClean="0"/>
              <a:t>Click icon to add picture</a:t>
            </a:r>
            <a:endParaRPr lang="en-US" dirty="0"/>
          </a:p>
        </p:txBody>
      </p:sp>
      <p:pic>
        <p:nvPicPr>
          <p:cNvPr id="8" name="Picture 25"/>
          <p:cNvPicPr>
            <a:picLocks noChangeAspect="1" noChangeArrowheads="1"/>
          </p:cNvPicPr>
          <p:nvPr userDrawn="1"/>
        </p:nvPicPr>
        <p:blipFill>
          <a:blip r:embed="rId2" cstate="print">
            <a:clrChange>
              <a:clrFrom>
                <a:srgbClr val="FFF7CE"/>
              </a:clrFrom>
              <a:clrTo>
                <a:srgbClr val="FFF7CE">
                  <a:alpha val="0"/>
                </a:srgbClr>
              </a:clrTo>
            </a:clrChange>
            <a:lum contrast="6000"/>
          </a:blip>
          <a:srcRect/>
          <a:stretch>
            <a:fillRect/>
          </a:stretch>
        </p:blipFill>
        <p:spPr bwMode="auto">
          <a:xfrm>
            <a:off x="7620000" y="451275"/>
            <a:ext cx="839099" cy="844125"/>
          </a:xfrm>
          <a:prstGeom prst="rect">
            <a:avLst/>
          </a:prstGeom>
          <a:noFill/>
          <a:ln w="9525">
            <a:noFill/>
            <a:miter lim="800000"/>
            <a:headEnd/>
            <a:tailEnd/>
          </a:ln>
          <a:effectLst/>
        </p:spPr>
      </p:pic>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85801" y="533400"/>
            <a:ext cx="1322618" cy="717992"/>
          </a:xfrm>
          <a:prstGeom prst="rect">
            <a:avLst/>
          </a:prstGeom>
        </p:spPr>
      </p:pic>
    </p:spTree>
    <p:extLst>
      <p:ext uri="{BB962C8B-B14F-4D97-AF65-F5344CB8AC3E}">
        <p14:creationId xmlns:p14="http://schemas.microsoft.com/office/powerpoint/2010/main" val="1119051071"/>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Option">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2511982" y="2362200"/>
            <a:ext cx="6400800" cy="1470025"/>
          </a:xfrm>
        </p:spPr>
        <p:txBody>
          <a:bodyPr>
            <a:normAutofit/>
          </a:bodyPr>
          <a:lstStyle>
            <a:lvl1pPr algn="r">
              <a:defRPr sz="3800" cap="all" baseline="0"/>
            </a:lvl1pPr>
          </a:lstStyle>
          <a:p>
            <a:r>
              <a:rPr lang="en-US" dirty="0" smtClean="0"/>
              <a:t>	TITLE of Presentation</a:t>
            </a:r>
            <a:endParaRPr lang="en-US" dirty="0"/>
          </a:p>
        </p:txBody>
      </p:sp>
      <p:sp>
        <p:nvSpPr>
          <p:cNvPr id="3" name="Subtitle 2"/>
          <p:cNvSpPr>
            <a:spLocks noGrp="1"/>
          </p:cNvSpPr>
          <p:nvPr>
            <p:ph type="subTitle" idx="1"/>
          </p:nvPr>
        </p:nvSpPr>
        <p:spPr>
          <a:xfrm>
            <a:off x="2514600" y="3886200"/>
            <a:ext cx="6400800" cy="1752600"/>
          </a:xfrm>
        </p:spPr>
        <p:txBody>
          <a:bodyPr/>
          <a:lstStyle>
            <a:lvl1pPr marL="0" indent="0" algn="r">
              <a:buNone/>
              <a:defRPr/>
            </a:lvl1pPr>
          </a:lstStyle>
          <a:p>
            <a:pPr algn="r"/>
            <a:r>
              <a:rPr lang="en-US" smtClean="0"/>
              <a:t>Click to edit Master subtitle style</a:t>
            </a:r>
            <a:endParaRPr lang="en-US" dirty="0"/>
          </a:p>
        </p:txBody>
      </p:sp>
      <p:sp>
        <p:nvSpPr>
          <p:cNvPr id="4" name="Rectangle 3"/>
          <p:cNvSpPr/>
          <p:nvPr userDrawn="1"/>
        </p:nvSpPr>
        <p:spPr>
          <a:xfrm>
            <a:off x="-1" y="6380854"/>
            <a:ext cx="9143999" cy="47714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userDrawn="1"/>
        </p:nvSpPr>
        <p:spPr>
          <a:xfrm>
            <a:off x="-4666" y="0"/>
            <a:ext cx="9148665" cy="762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25"/>
          <p:cNvPicPr>
            <a:picLocks noChangeAspect="1" noChangeArrowheads="1"/>
          </p:cNvPicPr>
          <p:nvPr userDrawn="1"/>
        </p:nvPicPr>
        <p:blipFill>
          <a:blip r:embed="rId2" cstate="print">
            <a:clrChange>
              <a:clrFrom>
                <a:srgbClr val="FFF7CE"/>
              </a:clrFrom>
              <a:clrTo>
                <a:srgbClr val="FFF7CE">
                  <a:alpha val="0"/>
                </a:srgbClr>
              </a:clrTo>
            </a:clrChange>
            <a:lum contrast="6000"/>
          </a:blip>
          <a:srcRect/>
          <a:stretch>
            <a:fillRect/>
          </a:stretch>
        </p:blipFill>
        <p:spPr bwMode="auto">
          <a:xfrm>
            <a:off x="8077200" y="5334000"/>
            <a:ext cx="920734" cy="926249"/>
          </a:xfrm>
          <a:prstGeom prst="rect">
            <a:avLst/>
          </a:prstGeom>
          <a:noFill/>
          <a:ln w="9525">
            <a:noFill/>
            <a:miter lim="800000"/>
            <a:headEnd/>
            <a:tailEnd/>
          </a:ln>
          <a:effectLst/>
        </p:spPr>
      </p:pic>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395357" y="5454208"/>
            <a:ext cx="1322618" cy="717992"/>
          </a:xfrm>
          <a:prstGeom prst="rect">
            <a:avLst/>
          </a:prstGeom>
        </p:spPr>
      </p:pic>
    </p:spTree>
    <p:extLst>
      <p:ext uri="{BB962C8B-B14F-4D97-AF65-F5344CB8AC3E}">
        <p14:creationId xmlns:p14="http://schemas.microsoft.com/office/powerpoint/2010/main" val="52198220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Agenda Slide">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dirty="0" smtClean="0"/>
              <a:t>Agenda Slide</a:t>
            </a:r>
            <a:endParaRPr lang="en-US" dirty="0"/>
          </a:p>
        </p:txBody>
      </p:sp>
      <p:sp>
        <p:nvSpPr>
          <p:cNvPr id="5" name="Slide Number Placeholder 4"/>
          <p:cNvSpPr>
            <a:spLocks noGrp="1"/>
          </p:cNvSpPr>
          <p:nvPr>
            <p:ph type="sldNum" sz="quarter" idx="12"/>
          </p:nvPr>
        </p:nvSpPr>
        <p:spPr/>
        <p:txBody>
          <a:bodyPr/>
          <a:lstStyle/>
          <a:p>
            <a:fld id="{E18695A3-612B-4B2B-B01B-9890B4364E2E}" type="slidenum">
              <a:rPr lang="en-US" smtClean="0"/>
              <a:t>‹#›</a:t>
            </a:fld>
            <a:endParaRPr lang="en-US"/>
          </a:p>
        </p:txBody>
      </p:sp>
      <p:sp>
        <p:nvSpPr>
          <p:cNvPr id="4" name="Content Placeholder 2"/>
          <p:cNvSpPr>
            <a:spLocks noGrp="1"/>
          </p:cNvSpPr>
          <p:nvPr>
            <p:ph idx="1" hasCustomPrompt="1"/>
          </p:nvPr>
        </p:nvSpPr>
        <p:spPr>
          <a:xfrm>
            <a:off x="457200" y="1600200"/>
            <a:ext cx="8229600" cy="4525963"/>
          </a:xfrm>
        </p:spPr>
        <p:txBody>
          <a:bodyPr/>
          <a:lstStyle>
            <a:lvl1pPr marL="342900" indent="-342900">
              <a:buSzPct val="80000"/>
              <a:buFont typeface="Wingdings" panose="05000000000000000000" pitchFamily="2" charset="2"/>
              <a:buChar char="q"/>
              <a:defRPr>
                <a:latin typeface="Corbel" panose="020B0503020204020204" pitchFamily="34" charset="0"/>
              </a:defRPr>
            </a:lvl1pPr>
            <a:lvl2pPr>
              <a:defRPr>
                <a:latin typeface="Corbel" panose="020B0503020204020204" pitchFamily="34" charset="0"/>
              </a:defRPr>
            </a:lvl2pPr>
            <a:lvl3pPr>
              <a:defRPr>
                <a:latin typeface="Corbel" panose="020B0503020204020204" pitchFamily="34" charset="0"/>
              </a:defRPr>
            </a:lvl3pPr>
            <a:lvl4pPr>
              <a:defRPr>
                <a:latin typeface="Corbel" panose="020B0503020204020204" pitchFamily="34" charset="0"/>
              </a:defRPr>
            </a:lvl4pPr>
            <a:lvl5pPr>
              <a:defRPr>
                <a:latin typeface="Corbel" panose="020B0503020204020204" pitchFamily="34" charset="0"/>
              </a:defRPr>
            </a:lvl5pPr>
          </a:lstStyle>
          <a:p>
            <a:pPr lvl="0"/>
            <a:r>
              <a:rPr lang="en-US" dirty="0" smtClean="0"/>
              <a:t>Click to add agenda item</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526780" y="6217919"/>
            <a:ext cx="533399" cy="289559"/>
          </a:xfrm>
          <a:prstGeom prst="rect">
            <a:avLst/>
          </a:prstGeom>
        </p:spPr>
      </p:pic>
    </p:spTree>
    <p:extLst>
      <p:ext uri="{BB962C8B-B14F-4D97-AF65-F5344CB8AC3E}">
        <p14:creationId xmlns:p14="http://schemas.microsoft.com/office/powerpoint/2010/main" val="30499729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cap="none" baseline="0"/>
            </a:lvl1pPr>
          </a:lstStyle>
          <a:p>
            <a:r>
              <a:rPr lang="en-US" smtClean="0"/>
              <a:t>Click to edit Master title style</a:t>
            </a:r>
            <a:endParaRPr lang="en-US" dirty="0"/>
          </a:p>
        </p:txBody>
      </p:sp>
      <p:sp>
        <p:nvSpPr>
          <p:cNvPr id="3" name="Content Placeholder 2"/>
          <p:cNvSpPr>
            <a:spLocks noGrp="1"/>
          </p:cNvSpPr>
          <p:nvPr>
            <p:ph idx="1"/>
          </p:nvPr>
        </p:nvSpPr>
        <p:spPr>
          <a:xfrm>
            <a:off x="457200" y="1722437"/>
            <a:ext cx="8229600" cy="4525963"/>
          </a:xfrm>
        </p:spPr>
        <p:txBody>
          <a:bodyPr/>
          <a:lstStyle>
            <a:lvl1pPr marL="342900" indent="-342900">
              <a:buFont typeface="Wingdings" panose="05000000000000000000" pitchFamily="2" charset="2"/>
              <a:buChar char="§"/>
              <a:defRPr sz="2800">
                <a:latin typeface="Corbel" panose="020B0503020204020204" pitchFamily="34" charset="0"/>
              </a:defRPr>
            </a:lvl1pPr>
            <a:lvl2pPr marL="742950" indent="-285750">
              <a:buClr>
                <a:schemeClr val="accent2"/>
              </a:buClr>
              <a:buFont typeface="Wingdings" panose="05000000000000000000" pitchFamily="2" charset="2"/>
              <a:buChar char="§"/>
              <a:defRPr sz="2600">
                <a:latin typeface="Corbel" panose="020B0503020204020204" pitchFamily="34" charset="0"/>
              </a:defRPr>
            </a:lvl2pPr>
            <a:lvl3pPr marL="1143000" indent="-228600">
              <a:buClr>
                <a:schemeClr val="accent3"/>
              </a:buClr>
              <a:buFont typeface="Arial" panose="020B0604020202020204" pitchFamily="34" charset="0"/>
              <a:buChar char="•"/>
              <a:defRPr>
                <a:latin typeface="Corbel" panose="020B0503020204020204" pitchFamily="34" charset="0"/>
              </a:defRPr>
            </a:lvl3pPr>
            <a:lvl4pPr>
              <a:buClr>
                <a:schemeClr val="accent1"/>
              </a:buClr>
              <a:defRPr sz="2200">
                <a:latin typeface="Corbel" panose="020B0503020204020204" pitchFamily="34" charset="0"/>
              </a:defRPr>
            </a:lvl4pPr>
            <a:lvl5pPr>
              <a:buClr>
                <a:schemeClr val="accent5"/>
              </a:buClr>
              <a:defRPr>
                <a:latin typeface="Corbel" panose="020B0503020204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p:txBody>
          <a:bodyPr/>
          <a:lstStyle/>
          <a:p>
            <a:fld id="{E18695A3-612B-4B2B-B01B-9890B4364E2E}" type="slidenum">
              <a:rPr lang="en-US" smtClean="0"/>
              <a:t>‹#›</a:t>
            </a:fld>
            <a:endParaRPr lang="en-US"/>
          </a:p>
        </p:txBody>
      </p:sp>
      <p:sp>
        <p:nvSpPr>
          <p:cNvPr id="8" name="Text Placeholder 7"/>
          <p:cNvSpPr>
            <a:spLocks noGrp="1"/>
          </p:cNvSpPr>
          <p:nvPr>
            <p:ph type="body" sz="quarter" idx="13" hasCustomPrompt="1"/>
          </p:nvPr>
        </p:nvSpPr>
        <p:spPr>
          <a:xfrm>
            <a:off x="457200" y="1066800"/>
            <a:ext cx="8229600" cy="609600"/>
          </a:xfrm>
        </p:spPr>
        <p:txBody>
          <a:bodyPr/>
          <a:lstStyle>
            <a:lvl1pPr marL="0" indent="0">
              <a:buNone/>
              <a:defRPr baseline="0">
                <a:solidFill>
                  <a:schemeClr val="accent1"/>
                </a:solidFill>
              </a:defRPr>
            </a:lvl1pPr>
          </a:lstStyle>
          <a:p>
            <a:pPr lvl="0"/>
            <a:r>
              <a:rPr lang="en-US" dirty="0" smtClean="0"/>
              <a:t>Click to add tagline</a:t>
            </a:r>
            <a:endParaRPr lang="en-US"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526780" y="6217919"/>
            <a:ext cx="533399" cy="289559"/>
          </a:xfrm>
          <a:prstGeom prst="rect">
            <a:avLst/>
          </a:prstGeom>
        </p:spPr>
      </p:pic>
    </p:spTree>
    <p:extLst>
      <p:ext uri="{BB962C8B-B14F-4D97-AF65-F5344CB8AC3E}">
        <p14:creationId xmlns:p14="http://schemas.microsoft.com/office/powerpoint/2010/main" val="2052441754"/>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1pPr marL="342900" indent="-342900">
              <a:buFont typeface="Wingdings" panose="05000000000000000000" pitchFamily="2" charset="2"/>
              <a:buChar char="§"/>
              <a:defRPr>
                <a:latin typeface="Corbel" panose="020B0503020204020204" pitchFamily="34" charset="0"/>
              </a:defRPr>
            </a:lvl1pPr>
            <a:lvl2pPr>
              <a:defRPr>
                <a:latin typeface="Corbel" panose="020B0503020204020204" pitchFamily="34" charset="0"/>
              </a:defRPr>
            </a:lvl2pPr>
            <a:lvl3pPr>
              <a:defRPr>
                <a:latin typeface="Corbel" panose="020B0503020204020204" pitchFamily="34" charset="0"/>
              </a:defRPr>
            </a:lvl3pPr>
            <a:lvl4pPr>
              <a:defRPr>
                <a:latin typeface="Corbel" panose="020B0503020204020204" pitchFamily="34" charset="0"/>
              </a:defRPr>
            </a:lvl4pPr>
            <a:lvl5pPr>
              <a:defRPr>
                <a:latin typeface="Corbel" panose="020B0503020204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p:txBody>
          <a:bodyPr/>
          <a:lstStyle/>
          <a:p>
            <a:fld id="{E18695A3-612B-4B2B-B01B-9890B4364E2E}" type="slidenum">
              <a:rPr lang="en-US" smtClean="0"/>
              <a:t>‹#›</a:t>
            </a:fld>
            <a:endParaRPr lang="en-US"/>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526780" y="6217919"/>
            <a:ext cx="533399" cy="289559"/>
          </a:xfrm>
          <a:prstGeom prst="rect">
            <a:avLst/>
          </a:prstGeom>
        </p:spPr>
      </p:pic>
    </p:spTree>
    <p:extLst>
      <p:ext uri="{BB962C8B-B14F-4D97-AF65-F5344CB8AC3E}">
        <p14:creationId xmlns:p14="http://schemas.microsoft.com/office/powerpoint/2010/main" val="1380121969"/>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p>
            <a:fld id="{E18695A3-612B-4B2B-B01B-9890B4364E2E}" type="slidenum">
              <a:rPr lang="en-US" smtClean="0"/>
              <a:pPr/>
              <a:t>‹#›</a:t>
            </a:fld>
            <a:endParaRPr lang="en-US" dirty="0"/>
          </a:p>
        </p:txBody>
      </p:sp>
    </p:spTree>
    <p:extLst>
      <p:ext uri="{BB962C8B-B14F-4D97-AF65-F5344CB8AC3E}">
        <p14:creationId xmlns:p14="http://schemas.microsoft.com/office/powerpoint/2010/main" val="32796960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marL="342900" indent="-342900">
              <a:buFont typeface="Wingdings" panose="05000000000000000000" pitchFamily="2" charset="2"/>
              <a:buChar cha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marL="342900" indent="-342900">
              <a:buFont typeface="Wingdings" panose="05000000000000000000" pitchFamily="2" charset="2"/>
              <a:buChar cha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Slide Number Placeholder 6"/>
          <p:cNvSpPr>
            <a:spLocks noGrp="1"/>
          </p:cNvSpPr>
          <p:nvPr>
            <p:ph type="sldNum" sz="quarter" idx="12"/>
          </p:nvPr>
        </p:nvSpPr>
        <p:spPr/>
        <p:txBody>
          <a:bodyPr/>
          <a:lstStyle/>
          <a:p>
            <a:fld id="{E18695A3-612B-4B2B-B01B-9890B4364E2E}" type="slidenum">
              <a:rPr lang="en-US" smtClean="0"/>
              <a:t>‹#›</a:t>
            </a:fld>
            <a:endParaRPr lang="en-US"/>
          </a:p>
        </p:txBody>
      </p:sp>
      <p:sp>
        <p:nvSpPr>
          <p:cNvPr id="9" name="Text Placeholder 7"/>
          <p:cNvSpPr>
            <a:spLocks noGrp="1"/>
          </p:cNvSpPr>
          <p:nvPr>
            <p:ph type="body" sz="quarter" idx="13" hasCustomPrompt="1"/>
          </p:nvPr>
        </p:nvSpPr>
        <p:spPr>
          <a:xfrm>
            <a:off x="457200" y="1066800"/>
            <a:ext cx="8229600" cy="609600"/>
          </a:xfrm>
        </p:spPr>
        <p:txBody>
          <a:bodyPr/>
          <a:lstStyle>
            <a:lvl1pPr marL="0" indent="0">
              <a:buNone/>
              <a:defRPr baseline="0">
                <a:solidFill>
                  <a:schemeClr val="accent1"/>
                </a:solidFill>
              </a:defRPr>
            </a:lvl1pPr>
          </a:lstStyle>
          <a:p>
            <a:pPr lvl="0"/>
            <a:r>
              <a:rPr lang="en-US" dirty="0" smtClean="0"/>
              <a:t>Click to add tagline</a:t>
            </a:r>
            <a:endParaRPr lang="en-US"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526780" y="6217919"/>
            <a:ext cx="533399" cy="289559"/>
          </a:xfrm>
          <a:prstGeom prst="rect">
            <a:avLst/>
          </a:prstGeom>
        </p:spPr>
      </p:pic>
    </p:spTree>
    <p:extLst>
      <p:ext uri="{BB962C8B-B14F-4D97-AF65-F5344CB8AC3E}">
        <p14:creationId xmlns:p14="http://schemas.microsoft.com/office/powerpoint/2010/main" val="2514592985"/>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marL="342900" indent="-342900">
              <a:buFont typeface="Wingdings" panose="05000000000000000000" pitchFamily="2" charset="2"/>
              <a:buChar cha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marL="342900" indent="-342900">
              <a:buFont typeface="Wingdings" panose="05000000000000000000" pitchFamily="2" charset="2"/>
              <a:buChar cha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Slide Number Placeholder 8"/>
          <p:cNvSpPr>
            <a:spLocks noGrp="1"/>
          </p:cNvSpPr>
          <p:nvPr>
            <p:ph type="sldNum" sz="quarter" idx="12"/>
          </p:nvPr>
        </p:nvSpPr>
        <p:spPr/>
        <p:txBody>
          <a:bodyPr/>
          <a:lstStyle/>
          <a:p>
            <a:fld id="{E18695A3-612B-4B2B-B01B-9890B4364E2E}" type="slidenum">
              <a:rPr lang="en-US" smtClean="0"/>
              <a:t>‹#›</a:t>
            </a:fld>
            <a:endParaRPr lang="en-US"/>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526780" y="6217919"/>
            <a:ext cx="533399" cy="289559"/>
          </a:xfrm>
          <a:prstGeom prst="rect">
            <a:avLst/>
          </a:prstGeom>
        </p:spPr>
      </p:pic>
    </p:spTree>
    <p:extLst>
      <p:ext uri="{BB962C8B-B14F-4D97-AF65-F5344CB8AC3E}">
        <p14:creationId xmlns:p14="http://schemas.microsoft.com/office/powerpoint/2010/main" val="292246149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715962"/>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6" name="Slide Number Placeholder 5"/>
          <p:cNvSpPr>
            <a:spLocks noGrp="1"/>
          </p:cNvSpPr>
          <p:nvPr>
            <p:ph type="sldNum" sz="quarter" idx="4"/>
          </p:nvPr>
        </p:nvSpPr>
        <p:spPr>
          <a:xfrm>
            <a:off x="76200" y="6492875"/>
            <a:ext cx="381000" cy="365125"/>
          </a:xfrm>
          <a:prstGeom prst="rect">
            <a:avLst/>
          </a:prstGeom>
        </p:spPr>
        <p:txBody>
          <a:bodyPr vert="horz" lIns="91440" tIns="45720" rIns="91440" bIns="45720" rtlCol="0" anchor="ctr"/>
          <a:lstStyle>
            <a:lvl1pPr algn="r">
              <a:defRPr sz="1200">
                <a:solidFill>
                  <a:schemeClr val="bg1"/>
                </a:solidFill>
              </a:defRPr>
            </a:lvl1pPr>
          </a:lstStyle>
          <a:p>
            <a:fld id="{E18695A3-612B-4B2B-B01B-9890B4364E2E}" type="slidenum">
              <a:rPr lang="en-US" smtClean="0"/>
              <a:pPr/>
              <a:t>‹#›</a:t>
            </a:fld>
            <a:endParaRPr lang="en-US" dirty="0"/>
          </a:p>
        </p:txBody>
      </p:sp>
      <p:sp>
        <p:nvSpPr>
          <p:cNvPr id="7" name="Rectangle 6"/>
          <p:cNvSpPr/>
          <p:nvPr/>
        </p:nvSpPr>
        <p:spPr>
          <a:xfrm>
            <a:off x="0" y="0"/>
            <a:ext cx="9144000" cy="304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0" y="6553200"/>
            <a:ext cx="9144000" cy="3048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08656327"/>
      </p:ext>
    </p:extLst>
  </p:cSld>
  <p:clrMap bg1="lt1" tx1="dk1" bg2="lt2" tx2="dk2" accent1="accent1" accent2="accent2" accent3="accent3" accent4="accent4" accent5="accent5" accent6="accent6" hlink="hlink" folHlink="folHlink"/>
  <p:sldLayoutIdLst>
    <p:sldLayoutId id="2147483649" r:id="rId1"/>
    <p:sldLayoutId id="2147483664" r:id="rId2"/>
    <p:sldLayoutId id="2147483665" r:id="rId3"/>
    <p:sldLayoutId id="2147483662" r:id="rId4"/>
    <p:sldLayoutId id="2147483660" r:id="rId5"/>
    <p:sldLayoutId id="2147483650" r:id="rId6"/>
    <p:sldLayoutId id="2147483667" r:id="rId7"/>
    <p:sldLayoutId id="2147483652" r:id="rId8"/>
    <p:sldLayoutId id="2147483653" r:id="rId9"/>
    <p:sldLayoutId id="2147483663" r:id="rId10"/>
    <p:sldLayoutId id="2147483654" r:id="rId11"/>
    <p:sldLayoutId id="2147483655" r:id="rId12"/>
    <p:sldLayoutId id="2147483656" r:id="rId13"/>
    <p:sldLayoutId id="2147483666" r:id="rId14"/>
  </p:sldLayoutIdLst>
  <p:timing>
    <p:tnLst>
      <p:par>
        <p:cTn id="1" dur="indefinite" restart="never" nodeType="tmRoot"/>
      </p:par>
    </p:tnLst>
  </p:timing>
  <p:hf hdr="0" ftr="0" dt="0"/>
  <p:txStyles>
    <p:titleStyle>
      <a:lvl1pPr algn="ctr" defTabSz="914400" rtl="0" eaLnBrk="1" latinLnBrk="0" hangingPunct="1">
        <a:spcBef>
          <a:spcPct val="0"/>
        </a:spcBef>
        <a:buNone/>
        <a:defRPr sz="3800" b="1" kern="1200" cap="none" baseline="0">
          <a:solidFill>
            <a:schemeClr val="tx2"/>
          </a:solidFill>
          <a:latin typeface="Corbel" panose="020B0503020204020204" pitchFamily="34" charset="0"/>
          <a:ea typeface="Dotum" panose="020B0600000101010101" pitchFamily="34" charset="-127"/>
          <a:cs typeface="+mj-cs"/>
        </a:defRPr>
      </a:lvl1pPr>
    </p:titleStyle>
    <p:bodyStyle>
      <a:lvl1pPr marL="342900" marR="0" indent="-342900" algn="l" defTabSz="914400" rtl="0" eaLnBrk="1" fontAlgn="auto" latinLnBrk="0" hangingPunct="1">
        <a:lnSpc>
          <a:spcPct val="100000"/>
        </a:lnSpc>
        <a:spcBef>
          <a:spcPct val="20000"/>
        </a:spcBef>
        <a:spcAft>
          <a:spcPts val="0"/>
        </a:spcAft>
        <a:buClr>
          <a:schemeClr val="accent1"/>
        </a:buClr>
        <a:buSzPct val="90000"/>
        <a:buFont typeface="Wingdings" panose="05000000000000000000" pitchFamily="2" charset="2"/>
        <a:buChar char="ü"/>
        <a:tabLst/>
        <a:defRPr sz="3200" kern="1200">
          <a:solidFill>
            <a:schemeClr val="tx1"/>
          </a:solidFill>
          <a:latin typeface="Corbel" panose="020B0503020204020204" pitchFamily="34" charset="0"/>
          <a:ea typeface="+mn-ea"/>
          <a:cs typeface="+mn-cs"/>
        </a:defRPr>
      </a:lvl1pPr>
      <a:lvl2pPr marL="742950" marR="0" indent="-285750" algn="l" defTabSz="914400" rtl="0" eaLnBrk="1" fontAlgn="auto" latinLnBrk="0" hangingPunct="1">
        <a:lnSpc>
          <a:spcPct val="100000"/>
        </a:lnSpc>
        <a:spcBef>
          <a:spcPct val="20000"/>
        </a:spcBef>
        <a:spcAft>
          <a:spcPts val="0"/>
        </a:spcAft>
        <a:buClr>
          <a:schemeClr val="accent2"/>
        </a:buClr>
        <a:buSzPct val="85000"/>
        <a:buFont typeface="Wingdings" panose="05000000000000000000" pitchFamily="2" charset="2"/>
        <a:buChar char="§"/>
        <a:tabLst/>
        <a:defRPr sz="2800" kern="1200">
          <a:solidFill>
            <a:schemeClr val="tx1"/>
          </a:solidFill>
          <a:latin typeface="Corbel" panose="020B0503020204020204" pitchFamily="34" charset="0"/>
          <a:ea typeface="+mn-ea"/>
          <a:cs typeface="+mn-cs"/>
        </a:defRPr>
      </a:lvl2pPr>
      <a:lvl3pPr marL="1143000" marR="0" indent="-228600" algn="l" defTabSz="914400" rtl="0" eaLnBrk="1" fontAlgn="auto" latinLnBrk="0" hangingPunct="1">
        <a:lnSpc>
          <a:spcPct val="100000"/>
        </a:lnSpc>
        <a:spcBef>
          <a:spcPct val="20000"/>
        </a:spcBef>
        <a:spcAft>
          <a:spcPts val="0"/>
        </a:spcAft>
        <a:buClr>
          <a:schemeClr val="tx2"/>
        </a:buClr>
        <a:buSzTx/>
        <a:buFont typeface="Arial" panose="020B0604020202020204" pitchFamily="34" charset="0"/>
        <a:buChar char="•"/>
        <a:tabLst/>
        <a:defRPr sz="2400" kern="1200">
          <a:solidFill>
            <a:schemeClr val="tx1"/>
          </a:solidFill>
          <a:latin typeface="Corbel" panose="020B0503020204020204" pitchFamily="34" charset="0"/>
          <a:ea typeface="+mn-ea"/>
          <a:cs typeface="+mn-cs"/>
        </a:defRPr>
      </a:lvl3pPr>
      <a:lvl4pPr marL="1600200" marR="0" indent="-228600" algn="l" defTabSz="914400" rtl="0" eaLnBrk="1" fontAlgn="auto" latinLnBrk="0" hangingPunct="1">
        <a:lnSpc>
          <a:spcPct val="100000"/>
        </a:lnSpc>
        <a:spcBef>
          <a:spcPct val="20000"/>
        </a:spcBef>
        <a:spcAft>
          <a:spcPts val="0"/>
        </a:spcAft>
        <a:buClr>
          <a:schemeClr val="accent1"/>
        </a:buClr>
        <a:buSzTx/>
        <a:buFont typeface="Arial" panose="020B0604020202020204" pitchFamily="34" charset="0"/>
        <a:buChar char="–"/>
        <a:tabLst/>
        <a:defRPr sz="2000" kern="1200">
          <a:solidFill>
            <a:schemeClr val="tx1"/>
          </a:solidFill>
          <a:latin typeface="Corbel" panose="020B0503020204020204" pitchFamily="34" charset="0"/>
          <a:ea typeface="+mn-ea"/>
          <a:cs typeface="+mn-cs"/>
        </a:defRPr>
      </a:lvl4pPr>
      <a:lvl5pPr marL="2057400" marR="0" indent="-228600" algn="l" defTabSz="914400" rtl="0" eaLnBrk="1" fontAlgn="auto" latinLnBrk="0" hangingPunct="1">
        <a:lnSpc>
          <a:spcPct val="100000"/>
        </a:lnSpc>
        <a:spcBef>
          <a:spcPct val="20000"/>
        </a:spcBef>
        <a:spcAft>
          <a:spcPts val="0"/>
        </a:spcAft>
        <a:buClr>
          <a:schemeClr val="accent2"/>
        </a:buClr>
        <a:buSzTx/>
        <a:buFont typeface="Arial" panose="020B0604020202020204" pitchFamily="34" charset="0"/>
        <a:buChar char="»"/>
        <a:tabLst/>
        <a:defRPr sz="1800" kern="1200">
          <a:solidFill>
            <a:schemeClr val="tx1"/>
          </a:solidFill>
          <a:latin typeface="Corbel" panose="020B0503020204020204" pitchFamily="34" charset="0"/>
          <a:ea typeface="+mn-ea"/>
          <a:cs typeface="+mn-cs"/>
        </a:defRPr>
      </a:lvl5pPr>
      <a:lvl6pPr marL="2286000" indent="0" algn="l" defTabSz="914400" rtl="0" eaLnBrk="1" latinLnBrk="0" hangingPunct="1">
        <a:spcBef>
          <a:spcPct val="20000"/>
        </a:spcBef>
        <a:buFont typeface="Arial" panose="020B0604020202020204" pitchFamily="34" charset="0"/>
        <a:buNone/>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hyperlink" Target="mailto:paur06@dmas.virginia.gov" TargetMode="External"/><Relationship Id="rId2" Type="http://schemas.openxmlformats.org/officeDocument/2006/relationships/hyperlink" Target="mailto:dme@dmas.virginia.gov" TargetMode="Externa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8" Type="http://schemas.openxmlformats.org/officeDocument/2006/relationships/hyperlink" Target="mailto:Robin.Murray@VirginiaPremier.com" TargetMode="External"/><Relationship Id="rId3" Type="http://schemas.openxmlformats.org/officeDocument/2006/relationships/hyperlink" Target="mailto:mcneilh@magellanhealth.com" TargetMode="External"/><Relationship Id="rId7" Type="http://schemas.openxmlformats.org/officeDocument/2006/relationships/hyperlink" Target="mailto:William.rhodes@Anthem.com" TargetMode="External"/><Relationship Id="rId2" Type="http://schemas.openxmlformats.org/officeDocument/2006/relationships/hyperlink" Target="mailto:harshmank@magellanhealth.com" TargetMode="External"/><Relationship Id="rId1" Type="http://schemas.openxmlformats.org/officeDocument/2006/relationships/slideLayout" Target="../slideLayouts/slideLayout4.xml"/><Relationship Id="rId6" Type="http://schemas.openxmlformats.org/officeDocument/2006/relationships/hyperlink" Target="mailto:Bernard.Christmas@Anthem.com" TargetMode="External"/><Relationship Id="rId5" Type="http://schemas.openxmlformats.org/officeDocument/2006/relationships/hyperlink" Target="mailto:Aetnabetterhealth-VAProviderRelations@aetna.com" TargetMode="External"/><Relationship Id="rId4" Type="http://schemas.openxmlformats.org/officeDocument/2006/relationships/hyperlink" Target="mailto:HCBS_northeast_pr@uhc.com" TargetMode="External"/><Relationship Id="rId9" Type="http://schemas.openxmlformats.org/officeDocument/2006/relationships/hyperlink" Target="mailto:mdabbeyb@sentara.com"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1"/>
            <a:ext cx="7772400" cy="1524000"/>
          </a:xfrm>
        </p:spPr>
        <p:txBody>
          <a:bodyPr>
            <a:normAutofit fontScale="90000"/>
          </a:bodyPr>
          <a:lstStyle/>
          <a:p>
            <a:r>
              <a:rPr lang="en-US" dirty="0" smtClean="0"/>
              <a:t>2021 </a:t>
            </a:r>
            <a:br>
              <a:rPr lang="en-US" dirty="0" smtClean="0"/>
            </a:br>
            <a:r>
              <a:rPr lang="en-US" dirty="0" smtClean="0"/>
              <a:t>Durable Medical Equipment (DME) Manual Update Overview</a:t>
            </a:r>
            <a:endParaRPr lang="en-US" dirty="0"/>
          </a:p>
        </p:txBody>
      </p:sp>
      <p:sp>
        <p:nvSpPr>
          <p:cNvPr id="3" name="Subtitle 2"/>
          <p:cNvSpPr>
            <a:spLocks noGrp="1"/>
          </p:cNvSpPr>
          <p:nvPr>
            <p:ph type="subTitle" idx="1"/>
          </p:nvPr>
        </p:nvSpPr>
        <p:spPr>
          <a:xfrm>
            <a:off x="1371600" y="3276600"/>
            <a:ext cx="6400800" cy="2819400"/>
          </a:xfrm>
        </p:spPr>
        <p:txBody>
          <a:bodyPr>
            <a:normAutofit lnSpcReduction="10000"/>
          </a:bodyPr>
          <a:lstStyle/>
          <a:p>
            <a:r>
              <a:rPr lang="en-US" dirty="0"/>
              <a:t>This update provides an overview of manual revisions related to the DME program benefits specifically to accessibility and mobility </a:t>
            </a:r>
            <a:r>
              <a:rPr lang="en-US" dirty="0" smtClean="0"/>
              <a:t>supports</a:t>
            </a:r>
          </a:p>
          <a:p>
            <a:endParaRPr lang="en-US" dirty="0"/>
          </a:p>
          <a:p>
            <a:r>
              <a:rPr lang="en-US" sz="2000" dirty="0" smtClean="0"/>
              <a:t>Division for Aging and Disability Services</a:t>
            </a:r>
            <a:endParaRPr lang="en-US" sz="2000" dirty="0"/>
          </a:p>
        </p:txBody>
      </p:sp>
    </p:spTree>
    <p:extLst>
      <p:ext uri="{BB962C8B-B14F-4D97-AF65-F5344CB8AC3E}">
        <p14:creationId xmlns:p14="http://schemas.microsoft.com/office/powerpoint/2010/main" val="12761587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Portable Ramps – Cont.</a:t>
            </a:r>
            <a:endParaRPr lang="en-US" dirty="0"/>
          </a:p>
        </p:txBody>
      </p:sp>
      <p:sp>
        <p:nvSpPr>
          <p:cNvPr id="3" name="Slide Number Placeholder 2"/>
          <p:cNvSpPr>
            <a:spLocks noGrp="1"/>
          </p:cNvSpPr>
          <p:nvPr>
            <p:ph type="sldNum" sz="quarter" idx="12"/>
          </p:nvPr>
        </p:nvSpPr>
        <p:spPr/>
        <p:txBody>
          <a:bodyPr/>
          <a:lstStyle/>
          <a:p>
            <a:fld id="{E18695A3-612B-4B2B-B01B-9890B4364E2E}" type="slidenum">
              <a:rPr lang="en-US" smtClean="0"/>
              <a:t>10</a:t>
            </a:fld>
            <a:endParaRPr lang="en-US"/>
          </a:p>
        </p:txBody>
      </p:sp>
      <p:sp>
        <p:nvSpPr>
          <p:cNvPr id="4" name="Content Placeholder 3"/>
          <p:cNvSpPr>
            <a:spLocks noGrp="1"/>
          </p:cNvSpPr>
          <p:nvPr>
            <p:ph idx="1"/>
          </p:nvPr>
        </p:nvSpPr>
        <p:spPr/>
        <p:txBody>
          <a:bodyPr>
            <a:normAutofit fontScale="85000" lnSpcReduction="20000"/>
          </a:bodyPr>
          <a:lstStyle/>
          <a:p>
            <a:pPr marL="0" indent="0">
              <a:buNone/>
            </a:pPr>
            <a:r>
              <a:rPr lang="en-US" dirty="0"/>
              <a:t>Two types of portable ramps may be covered, portable ramps and threshold ramps, with prior authorization and an evaluation from physical therapist, occupational therapist or certified Assistive Technology Professional (ATP</a:t>
            </a:r>
            <a:r>
              <a:rPr lang="en-US" dirty="0" smtClean="0"/>
              <a:t>) that </a:t>
            </a:r>
            <a:r>
              <a:rPr lang="en-US" dirty="0"/>
              <a:t>must document the medical need for the ramp.</a:t>
            </a:r>
          </a:p>
          <a:p>
            <a:pPr marL="914400" lvl="1" indent="-514350">
              <a:buFont typeface="+mj-lt"/>
              <a:buAutoNum type="arabicPeriod"/>
            </a:pPr>
            <a:r>
              <a:rPr lang="en-US" dirty="0"/>
              <a:t>Portable ramps – For use in the home or for vehicle transportation.  Typically constructed of metal or fiberglass</a:t>
            </a:r>
            <a:r>
              <a:rPr lang="en-US" dirty="0" smtClean="0"/>
              <a:t>.</a:t>
            </a:r>
          </a:p>
          <a:p>
            <a:pPr marL="914400" lvl="1" indent="-514350">
              <a:buFont typeface="+mj-lt"/>
              <a:buAutoNum type="arabicPeriod"/>
            </a:pPr>
            <a:r>
              <a:rPr lang="en-US" dirty="0"/>
              <a:t>Removable threshold ramps – For use in the home to cross over interior or exterior thresholds.  Must be removable (not permanently affixed).  Typically constructed </a:t>
            </a:r>
            <a:r>
              <a:rPr lang="en-US" dirty="0" smtClean="0"/>
              <a:t>of </a:t>
            </a:r>
            <a:r>
              <a:rPr lang="en-US" dirty="0"/>
              <a:t>rubber or aluminum</a:t>
            </a:r>
            <a:r>
              <a:rPr lang="en-US" dirty="0" smtClean="0"/>
              <a:t>.</a:t>
            </a:r>
            <a:endParaRPr lang="en-US" dirty="0"/>
          </a:p>
        </p:txBody>
      </p:sp>
      <p:sp>
        <p:nvSpPr>
          <p:cNvPr id="5" name="Rectangle 4"/>
          <p:cNvSpPr/>
          <p:nvPr/>
        </p:nvSpPr>
        <p:spPr>
          <a:xfrm>
            <a:off x="422189" y="6492875"/>
            <a:ext cx="4223207" cy="369332"/>
          </a:xfrm>
          <a:prstGeom prst="rect">
            <a:avLst/>
          </a:prstGeom>
        </p:spPr>
        <p:txBody>
          <a:bodyPr wrap="none">
            <a:spAutoFit/>
          </a:bodyPr>
          <a:lstStyle/>
          <a:p>
            <a:r>
              <a:rPr lang="en-US" dirty="0"/>
              <a:t>Division for Aging and Disability Services</a:t>
            </a:r>
          </a:p>
        </p:txBody>
      </p:sp>
    </p:spTree>
    <p:extLst>
      <p:ext uri="{BB962C8B-B14F-4D97-AF65-F5344CB8AC3E}">
        <p14:creationId xmlns:p14="http://schemas.microsoft.com/office/powerpoint/2010/main" val="17755926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Portable ramps – Cont..</a:t>
            </a:r>
            <a:endParaRPr lang="en-US" dirty="0"/>
          </a:p>
        </p:txBody>
      </p:sp>
      <p:sp>
        <p:nvSpPr>
          <p:cNvPr id="3" name="Slide Number Placeholder 2"/>
          <p:cNvSpPr>
            <a:spLocks noGrp="1"/>
          </p:cNvSpPr>
          <p:nvPr>
            <p:ph type="sldNum" sz="quarter" idx="12"/>
          </p:nvPr>
        </p:nvSpPr>
        <p:spPr/>
        <p:txBody>
          <a:bodyPr/>
          <a:lstStyle/>
          <a:p>
            <a:fld id="{E18695A3-612B-4B2B-B01B-9890B4364E2E}" type="slidenum">
              <a:rPr lang="en-US" smtClean="0"/>
              <a:t>11</a:t>
            </a:fld>
            <a:endParaRPr lang="en-US"/>
          </a:p>
        </p:txBody>
      </p:sp>
      <p:pic>
        <p:nvPicPr>
          <p:cNvPr id="5" name="Content Placeholder 4"/>
          <p:cNvPicPr>
            <a:picLocks noGrp="1"/>
          </p:cNvPicPr>
          <p:nvPr>
            <p:ph idx="1"/>
          </p:nvPr>
        </p:nvPicPr>
        <p:blipFill rotWithShape="1">
          <a:blip r:embed="rId2">
            <a:extLst>
              <a:ext uri="{28A0092B-C50C-407E-A947-70E740481C1C}">
                <a14:useLocalDpi xmlns:a14="http://schemas.microsoft.com/office/drawing/2010/main" val="0"/>
              </a:ext>
            </a:extLst>
          </a:blip>
          <a:srcRect l="51322" t="12338" r="3749" b="30850"/>
          <a:stretch/>
        </p:blipFill>
        <p:spPr bwMode="auto">
          <a:xfrm>
            <a:off x="609600" y="1295400"/>
            <a:ext cx="2995267" cy="2164267"/>
          </a:xfrm>
          <a:prstGeom prst="rect">
            <a:avLst/>
          </a:prstGeom>
          <a:noFill/>
          <a:ln>
            <a:noFill/>
          </a:ln>
          <a:extLst>
            <a:ext uri="{53640926-AAD7-44D8-BBD7-CCE9431645EC}">
              <a14:shadowObscured xmlns:a14="http://schemas.microsoft.com/office/drawing/2010/main"/>
            </a:ext>
          </a:extLst>
        </p:spPr>
      </p:pic>
      <p:pic>
        <p:nvPicPr>
          <p:cNvPr id="6" name="Picture 5"/>
          <p:cNvPicPr/>
          <p:nvPr/>
        </p:nvPicPr>
        <p:blipFill rotWithShape="1">
          <a:blip r:embed="rId3">
            <a:extLst>
              <a:ext uri="{28A0092B-C50C-407E-A947-70E740481C1C}">
                <a14:useLocalDpi xmlns:a14="http://schemas.microsoft.com/office/drawing/2010/main" val="0"/>
              </a:ext>
            </a:extLst>
          </a:blip>
          <a:srcRect l="33500" t="2251" r="2250" b="35000"/>
          <a:stretch/>
        </p:blipFill>
        <p:spPr bwMode="auto">
          <a:xfrm>
            <a:off x="5029200" y="3352800"/>
            <a:ext cx="2447925" cy="2390775"/>
          </a:xfrm>
          <a:prstGeom prst="rect">
            <a:avLst/>
          </a:prstGeom>
          <a:noFill/>
          <a:ln>
            <a:noFill/>
          </a:ln>
          <a:extLst>
            <a:ext uri="{53640926-AAD7-44D8-BBD7-CCE9431645EC}">
              <a14:shadowObscured xmlns:a14="http://schemas.microsoft.com/office/drawing/2010/main"/>
            </a:ext>
          </a:extLst>
        </p:spPr>
      </p:pic>
      <p:sp>
        <p:nvSpPr>
          <p:cNvPr id="7" name="TextBox 6"/>
          <p:cNvSpPr txBox="1"/>
          <p:nvPr/>
        </p:nvSpPr>
        <p:spPr>
          <a:xfrm>
            <a:off x="4038600" y="1600200"/>
            <a:ext cx="2895600" cy="369332"/>
          </a:xfrm>
          <a:prstGeom prst="rect">
            <a:avLst/>
          </a:prstGeom>
          <a:noFill/>
        </p:spPr>
        <p:txBody>
          <a:bodyPr wrap="square" rtlCol="0">
            <a:spAutoFit/>
          </a:bodyPr>
          <a:lstStyle/>
          <a:p>
            <a:r>
              <a:rPr lang="en-US" dirty="0" smtClean="0"/>
              <a:t>Portable ramp</a:t>
            </a:r>
            <a:endParaRPr lang="en-US" dirty="0"/>
          </a:p>
        </p:txBody>
      </p:sp>
      <p:sp>
        <p:nvSpPr>
          <p:cNvPr id="8" name="TextBox 7"/>
          <p:cNvSpPr txBox="1"/>
          <p:nvPr/>
        </p:nvSpPr>
        <p:spPr>
          <a:xfrm>
            <a:off x="1295400" y="4800600"/>
            <a:ext cx="3200400" cy="369332"/>
          </a:xfrm>
          <a:prstGeom prst="rect">
            <a:avLst/>
          </a:prstGeom>
          <a:noFill/>
        </p:spPr>
        <p:txBody>
          <a:bodyPr wrap="square" rtlCol="0">
            <a:spAutoFit/>
          </a:bodyPr>
          <a:lstStyle/>
          <a:p>
            <a:r>
              <a:rPr lang="en-US" dirty="0" smtClean="0"/>
              <a:t>Removable Threshold Ramp</a:t>
            </a:r>
            <a:endParaRPr lang="en-US" dirty="0"/>
          </a:p>
        </p:txBody>
      </p:sp>
    </p:spTree>
    <p:extLst>
      <p:ext uri="{BB962C8B-B14F-4D97-AF65-F5344CB8AC3E}">
        <p14:creationId xmlns:p14="http://schemas.microsoft.com/office/powerpoint/2010/main" val="6230212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Portable Ramps - </a:t>
            </a:r>
            <a:r>
              <a:rPr lang="en-US" dirty="0" err="1" smtClean="0"/>
              <a:t>Cont</a:t>
            </a:r>
            <a:endParaRPr lang="en-US" dirty="0"/>
          </a:p>
        </p:txBody>
      </p:sp>
      <p:sp>
        <p:nvSpPr>
          <p:cNvPr id="3" name="Slide Number Placeholder 2"/>
          <p:cNvSpPr>
            <a:spLocks noGrp="1"/>
          </p:cNvSpPr>
          <p:nvPr>
            <p:ph type="sldNum" sz="quarter" idx="12"/>
          </p:nvPr>
        </p:nvSpPr>
        <p:spPr/>
        <p:txBody>
          <a:bodyPr/>
          <a:lstStyle/>
          <a:p>
            <a:fld id="{E18695A3-612B-4B2B-B01B-9890B4364E2E}" type="slidenum">
              <a:rPr lang="en-US" smtClean="0"/>
              <a:t>12</a:t>
            </a:fld>
            <a:endParaRPr lang="en-US"/>
          </a:p>
        </p:txBody>
      </p:sp>
      <p:sp>
        <p:nvSpPr>
          <p:cNvPr id="4" name="Content Placeholder 3"/>
          <p:cNvSpPr>
            <a:spLocks noGrp="1"/>
          </p:cNvSpPr>
          <p:nvPr>
            <p:ph idx="1"/>
          </p:nvPr>
        </p:nvSpPr>
        <p:spPr/>
        <p:txBody>
          <a:bodyPr/>
          <a:lstStyle/>
          <a:p>
            <a:pPr marL="0" indent="0">
              <a:buNone/>
            </a:pPr>
            <a:r>
              <a:rPr lang="en-US" dirty="0"/>
              <a:t>Portable ramps will not be covered if the individual already has a permanent ramp at their residence or their vehicle is already wheelchair accessible.  Permanent and modular ramps are not covered under the DME benefit</a:t>
            </a:r>
            <a:r>
              <a:rPr lang="en-US" dirty="0" smtClean="0"/>
              <a:t>.</a:t>
            </a:r>
          </a:p>
          <a:p>
            <a:pPr marL="0" indent="0">
              <a:buNone/>
            </a:pPr>
            <a:endParaRPr lang="en-US" dirty="0"/>
          </a:p>
          <a:p>
            <a:pPr marL="0" indent="0">
              <a:buNone/>
            </a:pPr>
            <a:r>
              <a:rPr lang="en-US" sz="2000" dirty="0" smtClean="0"/>
              <a:t>Permanent ramps vs. portable ramps will be discussed on the next slide</a:t>
            </a:r>
            <a:endParaRPr lang="en-US" sz="2000" dirty="0"/>
          </a:p>
        </p:txBody>
      </p:sp>
      <p:sp>
        <p:nvSpPr>
          <p:cNvPr id="5" name="Rectangle 4"/>
          <p:cNvSpPr/>
          <p:nvPr/>
        </p:nvSpPr>
        <p:spPr>
          <a:xfrm>
            <a:off x="457200" y="6488668"/>
            <a:ext cx="4223207" cy="369332"/>
          </a:xfrm>
          <a:prstGeom prst="rect">
            <a:avLst/>
          </a:prstGeom>
        </p:spPr>
        <p:txBody>
          <a:bodyPr wrap="none">
            <a:spAutoFit/>
          </a:bodyPr>
          <a:lstStyle/>
          <a:p>
            <a:r>
              <a:rPr lang="en-US" dirty="0"/>
              <a:t>Division for Aging and Disability Services</a:t>
            </a:r>
          </a:p>
        </p:txBody>
      </p:sp>
    </p:spTree>
    <p:extLst>
      <p:ext uri="{BB962C8B-B14F-4D97-AF65-F5344CB8AC3E}">
        <p14:creationId xmlns:p14="http://schemas.microsoft.com/office/powerpoint/2010/main" val="26747730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Implications </a:t>
            </a:r>
            <a:r>
              <a:rPr lang="en-US" dirty="0" err="1" smtClean="0"/>
              <a:t>cont</a:t>
            </a:r>
            <a:r>
              <a:rPr lang="en-US" dirty="0" smtClean="0"/>
              <a:t>…  </a:t>
            </a:r>
            <a:br>
              <a:rPr lang="en-US" dirty="0" smtClean="0"/>
            </a:br>
            <a:r>
              <a:rPr lang="en-US" dirty="0" smtClean="0"/>
              <a:t>Portable Ramps vs Permanent </a:t>
            </a:r>
            <a:r>
              <a:rPr lang="en-US" dirty="0"/>
              <a:t>R</a:t>
            </a:r>
            <a:r>
              <a:rPr lang="en-US" dirty="0" smtClean="0"/>
              <a:t>amps</a:t>
            </a:r>
            <a:endParaRPr lang="en-US" dirty="0"/>
          </a:p>
        </p:txBody>
      </p:sp>
      <p:sp>
        <p:nvSpPr>
          <p:cNvPr id="3" name="Slide Number Placeholder 2"/>
          <p:cNvSpPr>
            <a:spLocks noGrp="1"/>
          </p:cNvSpPr>
          <p:nvPr>
            <p:ph type="sldNum" sz="quarter" idx="12"/>
          </p:nvPr>
        </p:nvSpPr>
        <p:spPr/>
        <p:txBody>
          <a:bodyPr/>
          <a:lstStyle/>
          <a:p>
            <a:fld id="{E18695A3-612B-4B2B-B01B-9890B4364E2E}" type="slidenum">
              <a:rPr lang="en-US" smtClean="0"/>
              <a:t>13</a:t>
            </a:fld>
            <a:endParaRPr lang="en-US"/>
          </a:p>
        </p:txBody>
      </p:sp>
      <p:sp>
        <p:nvSpPr>
          <p:cNvPr id="4" name="Content Placeholder 3"/>
          <p:cNvSpPr>
            <a:spLocks noGrp="1"/>
          </p:cNvSpPr>
          <p:nvPr>
            <p:ph idx="1"/>
          </p:nvPr>
        </p:nvSpPr>
        <p:spPr/>
        <p:txBody>
          <a:bodyPr>
            <a:normAutofit fontScale="47500" lnSpcReduction="20000"/>
          </a:bodyPr>
          <a:lstStyle/>
          <a:p>
            <a:pPr marL="0" indent="0">
              <a:buNone/>
            </a:pPr>
            <a:r>
              <a:rPr lang="en-US" sz="4200" dirty="0"/>
              <a:t>Not every member </a:t>
            </a:r>
            <a:r>
              <a:rPr lang="en-US" sz="4200" dirty="0" smtClean="0"/>
              <a:t>who may require a portable ramp is </a:t>
            </a:r>
            <a:r>
              <a:rPr lang="en-US" sz="4200" dirty="0"/>
              <a:t>enrolled in </a:t>
            </a:r>
            <a:r>
              <a:rPr lang="en-US" sz="4200" dirty="0" smtClean="0"/>
              <a:t>one of the waiver programs.</a:t>
            </a:r>
            <a:r>
              <a:rPr lang="en-US" sz="4200" dirty="0"/>
              <a:t>  A permanent ramp is </a:t>
            </a:r>
            <a:r>
              <a:rPr lang="en-US" sz="4200" dirty="0" smtClean="0"/>
              <a:t>usually preferred by most members, </a:t>
            </a:r>
            <a:r>
              <a:rPr lang="en-US" sz="4200" dirty="0"/>
              <a:t>however, we understand that for most of our members, especially those who are not enrolled in the CCC plus </a:t>
            </a:r>
            <a:r>
              <a:rPr lang="en-US" sz="4200" dirty="0" smtClean="0"/>
              <a:t>waiver or the DD Waivers, </a:t>
            </a:r>
            <a:r>
              <a:rPr lang="en-US" sz="4200" dirty="0"/>
              <a:t>that a permanent ramp is not always an available option.  </a:t>
            </a:r>
            <a:endParaRPr lang="en-US" sz="4200" dirty="0" smtClean="0"/>
          </a:p>
          <a:p>
            <a:pPr marL="0" indent="0">
              <a:buNone/>
            </a:pPr>
            <a:r>
              <a:rPr lang="en-US" sz="4200" dirty="0" smtClean="0"/>
              <a:t>If </a:t>
            </a:r>
            <a:r>
              <a:rPr lang="en-US" sz="4200" dirty="0"/>
              <a:t>a member already has a permanent ramp installed at the home then a portable ramp may not be covered unless it is used for another reason like for vehicle use.</a:t>
            </a:r>
            <a:r>
              <a:rPr lang="en-US" dirty="0"/>
              <a:t>  </a:t>
            </a:r>
            <a:endParaRPr lang="en-US" dirty="0" smtClean="0"/>
          </a:p>
          <a:p>
            <a:r>
              <a:rPr lang="en-US" dirty="0" smtClean="0"/>
              <a:t>For </a:t>
            </a:r>
            <a:r>
              <a:rPr lang="en-US" dirty="0"/>
              <a:t>example, if the family transports their child or adult in a van but the van does not have a wheelchair ramp or lift, the portable ramp would be used to get the wheelchair into the vehicle (for a powered mobility device).  Power wheelchairs are extremely heavy and can't be lifted into the vehicle in most cases.  In this case, it would be appropriate to cover the portable </a:t>
            </a:r>
            <a:r>
              <a:rPr lang="en-US" dirty="0" smtClean="0"/>
              <a:t>ramp </a:t>
            </a:r>
            <a:r>
              <a:rPr lang="en-US" dirty="0"/>
              <a:t>even though the member has a permanent ramp on the home. </a:t>
            </a:r>
            <a:endParaRPr lang="en-US" dirty="0" smtClean="0"/>
          </a:p>
          <a:p>
            <a:r>
              <a:rPr lang="en-US" dirty="0" smtClean="0"/>
              <a:t>Another </a:t>
            </a:r>
            <a:r>
              <a:rPr lang="en-US" dirty="0"/>
              <a:t>example would be the use of a threshold ramp.  If a permanent threshold ramp is available to the </a:t>
            </a:r>
            <a:r>
              <a:rPr lang="en-US" dirty="0" smtClean="0"/>
              <a:t>individual,</a:t>
            </a:r>
            <a:r>
              <a:rPr lang="en-US" dirty="0"/>
              <a:t> this may be the preferred means of coverage if the member is enrolled in </a:t>
            </a:r>
            <a:r>
              <a:rPr lang="en-US" dirty="0" smtClean="0"/>
              <a:t>a waiver</a:t>
            </a:r>
            <a:r>
              <a:rPr lang="en-US" dirty="0"/>
              <a:t>.  However, for the member not enrolled in a</a:t>
            </a:r>
            <a:r>
              <a:rPr lang="en-US" dirty="0" smtClean="0"/>
              <a:t> </a:t>
            </a:r>
            <a:r>
              <a:rPr lang="en-US" dirty="0"/>
              <a:t>waiver this is not an option.  One portable threshold ramp could be covered to allow the member to access uneven or higher (non-flat) thresholds within their home or community setting. </a:t>
            </a:r>
            <a:endParaRPr lang="en-US" dirty="0" smtClean="0"/>
          </a:p>
          <a:p>
            <a:r>
              <a:rPr lang="en-US" dirty="0" smtClean="0"/>
              <a:t>This </a:t>
            </a:r>
            <a:r>
              <a:rPr lang="en-US" dirty="0"/>
              <a:t>will be individual </a:t>
            </a:r>
            <a:r>
              <a:rPr lang="en-US" dirty="0" smtClean="0"/>
              <a:t>specific, </a:t>
            </a:r>
            <a:r>
              <a:rPr lang="en-US" dirty="0"/>
              <a:t>as every member has different circumstances and those should be taken into consideration.  It would be impossible for us to cover every circumstance in the manual.</a:t>
            </a:r>
          </a:p>
        </p:txBody>
      </p:sp>
      <p:sp>
        <p:nvSpPr>
          <p:cNvPr id="5" name="Rectangle 4"/>
          <p:cNvSpPr/>
          <p:nvPr/>
        </p:nvSpPr>
        <p:spPr>
          <a:xfrm>
            <a:off x="352912" y="6488668"/>
            <a:ext cx="4223207" cy="369332"/>
          </a:xfrm>
          <a:prstGeom prst="rect">
            <a:avLst/>
          </a:prstGeom>
        </p:spPr>
        <p:txBody>
          <a:bodyPr wrap="none">
            <a:spAutoFit/>
          </a:bodyPr>
          <a:lstStyle/>
          <a:p>
            <a:r>
              <a:rPr lang="en-US" dirty="0"/>
              <a:t>Division for Aging and Disability Services</a:t>
            </a:r>
          </a:p>
        </p:txBody>
      </p:sp>
    </p:spTree>
    <p:extLst>
      <p:ext uri="{BB962C8B-B14F-4D97-AF65-F5344CB8AC3E}">
        <p14:creationId xmlns:p14="http://schemas.microsoft.com/office/powerpoint/2010/main" val="11349119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Implications for Waiver Services and EPSDT</a:t>
            </a:r>
            <a:endParaRPr lang="en-US" dirty="0"/>
          </a:p>
        </p:txBody>
      </p:sp>
      <p:sp>
        <p:nvSpPr>
          <p:cNvPr id="3" name="Slide Number Placeholder 2"/>
          <p:cNvSpPr>
            <a:spLocks noGrp="1"/>
          </p:cNvSpPr>
          <p:nvPr>
            <p:ph type="sldNum" sz="quarter" idx="12"/>
          </p:nvPr>
        </p:nvSpPr>
        <p:spPr/>
        <p:txBody>
          <a:bodyPr/>
          <a:lstStyle/>
          <a:p>
            <a:fld id="{E18695A3-612B-4B2B-B01B-9890B4364E2E}" type="slidenum">
              <a:rPr lang="en-US" smtClean="0"/>
              <a:t>14</a:t>
            </a:fld>
            <a:endParaRPr lang="en-US"/>
          </a:p>
        </p:txBody>
      </p:sp>
      <p:sp>
        <p:nvSpPr>
          <p:cNvPr id="4" name="Content Placeholder 3"/>
          <p:cNvSpPr>
            <a:spLocks noGrp="1"/>
          </p:cNvSpPr>
          <p:nvPr>
            <p:ph idx="1"/>
          </p:nvPr>
        </p:nvSpPr>
        <p:spPr>
          <a:xfrm>
            <a:off x="457200" y="1600200"/>
            <a:ext cx="8229600" cy="4724400"/>
          </a:xfrm>
        </p:spPr>
        <p:txBody>
          <a:bodyPr>
            <a:normAutofit fontScale="77500" lnSpcReduction="20000"/>
          </a:bodyPr>
          <a:lstStyle/>
          <a:p>
            <a:pPr marL="0" indent="0">
              <a:buNone/>
            </a:pPr>
            <a:r>
              <a:rPr lang="en-US" dirty="0" smtClean="0"/>
              <a:t>Prior to implementation of the DME definition change portable ramps, wheelchair </a:t>
            </a:r>
            <a:r>
              <a:rPr lang="en-US" dirty="0" err="1" smtClean="0"/>
              <a:t>tiedowns</a:t>
            </a:r>
            <a:r>
              <a:rPr lang="en-US" dirty="0" smtClean="0"/>
              <a:t> and medical car seats were only covered under EPSDT or through the EM/AT benefit available in the CCC Plus or DD waivers.	</a:t>
            </a:r>
          </a:p>
          <a:p>
            <a:r>
              <a:rPr lang="en-US" sz="2400" dirty="0"/>
              <a:t>This change will add coverage to the DME benefit for these items and also ends the age restriction for these items.  However, it is important to note that for medical car seats there are restrictions for weight and height.</a:t>
            </a:r>
          </a:p>
          <a:p>
            <a:r>
              <a:rPr lang="en-US" sz="2400" dirty="0"/>
              <a:t>All requests must be submitted through the DME benefit using the appropriate HCPCS code.  If criteria are not met, the request is then reviewed under EPSDT for children under the age of 21. </a:t>
            </a:r>
          </a:p>
          <a:p>
            <a:r>
              <a:rPr lang="en-US" sz="2400" dirty="0"/>
              <a:t>Requests submitted for these items through EPSDT or the CCC Plus waiver (T1999 or T5999) prior to DME should be rejected and the provider notified to resubmit through DME using the appropriate code(s</a:t>
            </a:r>
            <a:r>
              <a:rPr lang="en-US" sz="2400" dirty="0" smtClean="0"/>
              <a:t>)</a:t>
            </a:r>
          </a:p>
          <a:p>
            <a:pPr lvl="2"/>
            <a:r>
              <a:rPr lang="en-US" sz="1600" dirty="0" smtClean="0"/>
              <a:t>T5001 for Medical Car Seats</a:t>
            </a:r>
          </a:p>
          <a:p>
            <a:pPr lvl="2"/>
            <a:r>
              <a:rPr lang="en-US" sz="1600" dirty="0" smtClean="0"/>
              <a:t>E1399 for Portable ramps</a:t>
            </a:r>
          </a:p>
          <a:p>
            <a:pPr lvl="2"/>
            <a:r>
              <a:rPr lang="en-US" sz="1600" dirty="0" smtClean="0"/>
              <a:t>K0108  for Wheelchair Tiedowns</a:t>
            </a:r>
            <a:endParaRPr lang="en-US" sz="1600" dirty="0"/>
          </a:p>
          <a:p>
            <a:pPr marL="0" indent="0">
              <a:buNone/>
            </a:pPr>
            <a:endParaRPr lang="en-US" sz="2400" dirty="0"/>
          </a:p>
        </p:txBody>
      </p:sp>
      <p:sp>
        <p:nvSpPr>
          <p:cNvPr id="5" name="Rectangle 4"/>
          <p:cNvSpPr/>
          <p:nvPr/>
        </p:nvSpPr>
        <p:spPr>
          <a:xfrm>
            <a:off x="457200" y="6492875"/>
            <a:ext cx="4223207" cy="369332"/>
          </a:xfrm>
          <a:prstGeom prst="rect">
            <a:avLst/>
          </a:prstGeom>
        </p:spPr>
        <p:txBody>
          <a:bodyPr wrap="none">
            <a:spAutoFit/>
          </a:bodyPr>
          <a:lstStyle/>
          <a:p>
            <a:r>
              <a:rPr lang="en-US" dirty="0"/>
              <a:t>Division for Aging and Disability Services</a:t>
            </a:r>
          </a:p>
        </p:txBody>
      </p:sp>
    </p:spTree>
    <p:extLst>
      <p:ext uri="{BB962C8B-B14F-4D97-AF65-F5344CB8AC3E}">
        <p14:creationId xmlns:p14="http://schemas.microsoft.com/office/powerpoint/2010/main" val="18752911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Implications Cont.  </a:t>
            </a:r>
            <a:endParaRPr lang="en-US" dirty="0"/>
          </a:p>
        </p:txBody>
      </p:sp>
      <p:sp>
        <p:nvSpPr>
          <p:cNvPr id="3" name="Slide Number Placeholder 2"/>
          <p:cNvSpPr>
            <a:spLocks noGrp="1"/>
          </p:cNvSpPr>
          <p:nvPr>
            <p:ph type="sldNum" sz="quarter" idx="12"/>
          </p:nvPr>
        </p:nvSpPr>
        <p:spPr/>
        <p:txBody>
          <a:bodyPr/>
          <a:lstStyle/>
          <a:p>
            <a:fld id="{E18695A3-612B-4B2B-B01B-9890B4364E2E}" type="slidenum">
              <a:rPr lang="en-US" smtClean="0"/>
              <a:t>15</a:t>
            </a:fld>
            <a:endParaRPr lang="en-US"/>
          </a:p>
        </p:txBody>
      </p:sp>
      <p:sp>
        <p:nvSpPr>
          <p:cNvPr id="4" name="Content Placeholder 3"/>
          <p:cNvSpPr>
            <a:spLocks noGrp="1"/>
          </p:cNvSpPr>
          <p:nvPr>
            <p:ph idx="1"/>
          </p:nvPr>
        </p:nvSpPr>
        <p:spPr/>
        <p:txBody>
          <a:bodyPr>
            <a:normAutofit fontScale="62500" lnSpcReduction="20000"/>
          </a:bodyPr>
          <a:lstStyle/>
          <a:p>
            <a:pPr marL="0" indent="0">
              <a:buNone/>
            </a:pPr>
            <a:r>
              <a:rPr lang="en-US" dirty="0"/>
              <a:t>CMS mandated the DME definition change to allow greater access to the individual's community.  </a:t>
            </a:r>
            <a:endParaRPr lang="en-US" dirty="0" smtClean="0"/>
          </a:p>
          <a:p>
            <a:r>
              <a:rPr lang="en-US" dirty="0" smtClean="0"/>
              <a:t>It </a:t>
            </a:r>
            <a:r>
              <a:rPr lang="en-US" dirty="0"/>
              <a:t>is not a duplicate service to allow a medical car seat and wheelchair </a:t>
            </a:r>
            <a:r>
              <a:rPr lang="en-US" dirty="0" err="1"/>
              <a:t>tiedowns</a:t>
            </a:r>
            <a:r>
              <a:rPr lang="en-US" dirty="0"/>
              <a:t>.  </a:t>
            </a:r>
            <a:endParaRPr lang="en-US" dirty="0" smtClean="0"/>
          </a:p>
          <a:p>
            <a:r>
              <a:rPr lang="en-US" dirty="0" smtClean="0"/>
              <a:t>Depending </a:t>
            </a:r>
            <a:r>
              <a:rPr lang="en-US" dirty="0"/>
              <a:t>on the type of wheelchair/stroller/scooter the individual uses for mobility it may not be rated for vehicle travel with an occupant.  </a:t>
            </a:r>
            <a:endParaRPr lang="en-US" dirty="0" smtClean="0"/>
          </a:p>
          <a:p>
            <a:pPr lvl="1"/>
            <a:r>
              <a:rPr lang="en-US" dirty="0" smtClean="0"/>
              <a:t>Or </a:t>
            </a:r>
            <a:r>
              <a:rPr lang="en-US" dirty="0"/>
              <a:t>the individual may need the medical car seat for additional support during travel.  However, because the individual will need the wheelchair for mobility once they arrive at their destination, for community use, then it is imperative that the wheelchair be available for use once they arrive.  </a:t>
            </a:r>
            <a:endParaRPr lang="en-US" dirty="0" smtClean="0"/>
          </a:p>
          <a:p>
            <a:r>
              <a:rPr lang="en-US" dirty="0" smtClean="0"/>
              <a:t>It </a:t>
            </a:r>
            <a:r>
              <a:rPr lang="en-US" dirty="0"/>
              <a:t>is important that these items be properly transported to prevent injury in the case of an accident.  </a:t>
            </a:r>
            <a:endParaRPr lang="en-US" dirty="0" smtClean="0"/>
          </a:p>
          <a:p>
            <a:r>
              <a:rPr lang="en-US" dirty="0" smtClean="0"/>
              <a:t>DMAS </a:t>
            </a:r>
            <a:r>
              <a:rPr lang="en-US" dirty="0"/>
              <a:t>does not consider this a duplication of services if wheeled mobility is needed at the individual's destination</a:t>
            </a:r>
            <a:r>
              <a:rPr lang="en-US" dirty="0" smtClean="0"/>
              <a:t>.</a:t>
            </a:r>
          </a:p>
        </p:txBody>
      </p:sp>
      <p:sp>
        <p:nvSpPr>
          <p:cNvPr id="5" name="Rectangle 4"/>
          <p:cNvSpPr/>
          <p:nvPr/>
        </p:nvSpPr>
        <p:spPr>
          <a:xfrm>
            <a:off x="455141" y="6488668"/>
            <a:ext cx="4223207" cy="369332"/>
          </a:xfrm>
          <a:prstGeom prst="rect">
            <a:avLst/>
          </a:prstGeom>
        </p:spPr>
        <p:txBody>
          <a:bodyPr wrap="none">
            <a:spAutoFit/>
          </a:bodyPr>
          <a:lstStyle/>
          <a:p>
            <a:r>
              <a:rPr lang="en-US" dirty="0"/>
              <a:t>Division for Aging and Disability Services</a:t>
            </a:r>
          </a:p>
        </p:txBody>
      </p:sp>
    </p:spTree>
    <p:extLst>
      <p:ext uri="{BB962C8B-B14F-4D97-AF65-F5344CB8AC3E}">
        <p14:creationId xmlns:p14="http://schemas.microsoft.com/office/powerpoint/2010/main" val="26512555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Implications </a:t>
            </a:r>
            <a:r>
              <a:rPr lang="en-US" dirty="0" err="1" smtClean="0"/>
              <a:t>Cont</a:t>
            </a:r>
            <a:r>
              <a:rPr lang="en-US" dirty="0" smtClean="0"/>
              <a:t>…</a:t>
            </a:r>
            <a:endParaRPr lang="en-US" dirty="0"/>
          </a:p>
        </p:txBody>
      </p:sp>
      <p:sp>
        <p:nvSpPr>
          <p:cNvPr id="3" name="Slide Number Placeholder 2"/>
          <p:cNvSpPr>
            <a:spLocks noGrp="1"/>
          </p:cNvSpPr>
          <p:nvPr>
            <p:ph type="sldNum" sz="quarter" idx="12"/>
          </p:nvPr>
        </p:nvSpPr>
        <p:spPr/>
        <p:txBody>
          <a:bodyPr/>
          <a:lstStyle/>
          <a:p>
            <a:fld id="{E18695A3-612B-4B2B-B01B-9890B4364E2E}" type="slidenum">
              <a:rPr lang="en-US" smtClean="0"/>
              <a:t>16</a:t>
            </a:fld>
            <a:endParaRPr lang="en-US"/>
          </a:p>
        </p:txBody>
      </p:sp>
      <p:sp>
        <p:nvSpPr>
          <p:cNvPr id="4" name="Content Placeholder 3"/>
          <p:cNvSpPr>
            <a:spLocks noGrp="1"/>
          </p:cNvSpPr>
          <p:nvPr>
            <p:ph idx="1"/>
          </p:nvPr>
        </p:nvSpPr>
        <p:spPr/>
        <p:txBody>
          <a:bodyPr>
            <a:normAutofit lnSpcReduction="10000"/>
          </a:bodyPr>
          <a:lstStyle/>
          <a:p>
            <a:r>
              <a:rPr lang="en-US" dirty="0" smtClean="0"/>
              <a:t>While DMAS does not cover DME </a:t>
            </a:r>
            <a:r>
              <a:rPr lang="en-US" dirty="0"/>
              <a:t>furnished for the safety or restraint of the individual, or solely for the convenience of the family, attending practitioner, or other practitioner or supplier. </a:t>
            </a:r>
            <a:endParaRPr lang="en-US" dirty="0" smtClean="0"/>
          </a:p>
          <a:p>
            <a:r>
              <a:rPr lang="en-US" dirty="0"/>
              <a:t>Exceptions for safety equipment may be made for medical car seats, wheelchair </a:t>
            </a:r>
            <a:r>
              <a:rPr lang="en-US" dirty="0" err="1"/>
              <a:t>tiedowns</a:t>
            </a:r>
            <a:r>
              <a:rPr lang="en-US" dirty="0"/>
              <a:t>, positioning devices or </a:t>
            </a:r>
            <a:r>
              <a:rPr lang="en-US" dirty="0" smtClean="0"/>
              <a:t>safety belts/harness </a:t>
            </a:r>
            <a:r>
              <a:rPr lang="en-US" dirty="0"/>
              <a:t>for transportation.</a:t>
            </a:r>
          </a:p>
          <a:p>
            <a:pPr marL="0" indent="0">
              <a:buNone/>
            </a:pPr>
            <a:endParaRPr lang="en-US" dirty="0"/>
          </a:p>
        </p:txBody>
      </p:sp>
      <p:sp>
        <p:nvSpPr>
          <p:cNvPr id="5" name="Rectangle 4"/>
          <p:cNvSpPr/>
          <p:nvPr/>
        </p:nvSpPr>
        <p:spPr>
          <a:xfrm>
            <a:off x="453081" y="6488668"/>
            <a:ext cx="4223207" cy="369332"/>
          </a:xfrm>
          <a:prstGeom prst="rect">
            <a:avLst/>
          </a:prstGeom>
        </p:spPr>
        <p:txBody>
          <a:bodyPr wrap="none">
            <a:spAutoFit/>
          </a:bodyPr>
          <a:lstStyle/>
          <a:p>
            <a:r>
              <a:rPr lang="en-US" dirty="0"/>
              <a:t>Division for Aging and Disability Services</a:t>
            </a:r>
          </a:p>
        </p:txBody>
      </p:sp>
    </p:spTree>
    <p:extLst>
      <p:ext uri="{BB962C8B-B14F-4D97-AF65-F5344CB8AC3E}">
        <p14:creationId xmlns:p14="http://schemas.microsoft.com/office/powerpoint/2010/main" val="40140386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Updates	</a:t>
            </a:r>
            <a:endParaRPr lang="en-US" dirty="0"/>
          </a:p>
        </p:txBody>
      </p:sp>
      <p:sp>
        <p:nvSpPr>
          <p:cNvPr id="3" name="Slide Number Placeholder 2"/>
          <p:cNvSpPr>
            <a:spLocks noGrp="1"/>
          </p:cNvSpPr>
          <p:nvPr>
            <p:ph type="sldNum" sz="quarter" idx="12"/>
          </p:nvPr>
        </p:nvSpPr>
        <p:spPr/>
        <p:txBody>
          <a:bodyPr/>
          <a:lstStyle/>
          <a:p>
            <a:fld id="{E18695A3-612B-4B2B-B01B-9890B4364E2E}" type="slidenum">
              <a:rPr lang="en-US" smtClean="0"/>
              <a:t>17</a:t>
            </a:fld>
            <a:endParaRPr lang="en-US"/>
          </a:p>
        </p:txBody>
      </p:sp>
      <p:sp>
        <p:nvSpPr>
          <p:cNvPr id="4" name="Content Placeholder 3"/>
          <p:cNvSpPr>
            <a:spLocks noGrp="1"/>
          </p:cNvSpPr>
          <p:nvPr>
            <p:ph idx="1"/>
          </p:nvPr>
        </p:nvSpPr>
        <p:spPr>
          <a:xfrm>
            <a:off x="457200" y="1143000"/>
            <a:ext cx="8229600" cy="5181600"/>
          </a:xfrm>
        </p:spPr>
        <p:txBody>
          <a:bodyPr>
            <a:normAutofit fontScale="92500" lnSpcReduction="10000"/>
          </a:bodyPr>
          <a:lstStyle/>
          <a:p>
            <a:pPr marL="0" indent="0" algn="ctr">
              <a:buNone/>
            </a:pPr>
            <a:r>
              <a:rPr lang="en-US" b="1" dirty="0"/>
              <a:t>Please Make Sure To Review The </a:t>
            </a:r>
            <a:r>
              <a:rPr lang="en-US" b="1" u="sng" dirty="0"/>
              <a:t>Entire</a:t>
            </a:r>
            <a:r>
              <a:rPr lang="en-US" b="1" dirty="0"/>
              <a:t> Manua</a:t>
            </a:r>
            <a:r>
              <a:rPr lang="en-US" dirty="0"/>
              <a:t>l </a:t>
            </a:r>
          </a:p>
          <a:p>
            <a:pPr marL="0" indent="0">
              <a:buNone/>
            </a:pPr>
            <a:endParaRPr lang="en-US" sz="1050" dirty="0"/>
          </a:p>
          <a:p>
            <a:r>
              <a:rPr lang="en-US" sz="2800" dirty="0"/>
              <a:t>Providers and all employees are responsible for reading and adhering to the DMAS policies and regulations. </a:t>
            </a:r>
          </a:p>
          <a:p>
            <a:r>
              <a:rPr lang="en-US" sz="2800" dirty="0"/>
              <a:t> The provider must also </a:t>
            </a:r>
            <a:r>
              <a:rPr lang="en-US" sz="2800" dirty="0" smtClean="0"/>
              <a:t>insure </a:t>
            </a:r>
            <a:r>
              <a:rPr lang="en-US" sz="2800" dirty="0"/>
              <a:t>that all requirements for services are met in order to receive payment from DMAS</a:t>
            </a:r>
            <a:r>
              <a:rPr lang="en-US" dirty="0"/>
              <a:t>.</a:t>
            </a:r>
            <a:endParaRPr lang="en-US" sz="2800" dirty="0"/>
          </a:p>
          <a:p>
            <a:pPr marL="0" indent="0">
              <a:buNone/>
            </a:pPr>
            <a:r>
              <a:rPr lang="en-US" sz="2800" b="1" dirty="0"/>
              <a:t>Note:</a:t>
            </a:r>
          </a:p>
          <a:p>
            <a:pPr>
              <a:buFont typeface="Wingdings" panose="05000000000000000000" pitchFamily="2" charset="2"/>
              <a:buChar char="ü"/>
            </a:pPr>
            <a:r>
              <a:rPr lang="en-US" sz="2800" dirty="0"/>
              <a:t> </a:t>
            </a:r>
            <a:r>
              <a:rPr lang="en-US" sz="2800" dirty="0" smtClean="0"/>
              <a:t>It is important for care coordinators, case managers at DBHDS and anyone who deals with waiver individuals to understand these changes and to make sure they are familiar with what is covered under DME and what items would fall to waiver or EPSDT coverage.</a:t>
            </a:r>
            <a:endParaRPr lang="en-US" dirty="0"/>
          </a:p>
        </p:txBody>
      </p:sp>
      <p:sp>
        <p:nvSpPr>
          <p:cNvPr id="5" name="TextBox 4"/>
          <p:cNvSpPr txBox="1"/>
          <p:nvPr/>
        </p:nvSpPr>
        <p:spPr>
          <a:xfrm>
            <a:off x="455141" y="6492875"/>
            <a:ext cx="4648200" cy="369332"/>
          </a:xfrm>
          <a:prstGeom prst="rect">
            <a:avLst/>
          </a:prstGeom>
          <a:noFill/>
        </p:spPr>
        <p:txBody>
          <a:bodyPr wrap="square" rtlCol="0">
            <a:spAutoFit/>
          </a:bodyPr>
          <a:lstStyle/>
          <a:p>
            <a:r>
              <a:rPr lang="en-US" dirty="0"/>
              <a:t>Division </a:t>
            </a:r>
            <a:r>
              <a:rPr lang="en-US" dirty="0" smtClean="0"/>
              <a:t>for Aging and Disability Services</a:t>
            </a:r>
            <a:endParaRPr lang="en-US" dirty="0"/>
          </a:p>
        </p:txBody>
      </p:sp>
    </p:spTree>
    <p:extLst>
      <p:ext uri="{BB962C8B-B14F-4D97-AF65-F5344CB8AC3E}">
        <p14:creationId xmlns:p14="http://schemas.microsoft.com/office/powerpoint/2010/main" val="376397541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 Live 	</a:t>
            </a:r>
            <a:endParaRPr lang="en-US" dirty="0"/>
          </a:p>
        </p:txBody>
      </p:sp>
      <p:sp>
        <p:nvSpPr>
          <p:cNvPr id="3" name="Slide Number Placeholder 2"/>
          <p:cNvSpPr>
            <a:spLocks noGrp="1"/>
          </p:cNvSpPr>
          <p:nvPr>
            <p:ph type="sldNum" sz="quarter" idx="12"/>
          </p:nvPr>
        </p:nvSpPr>
        <p:spPr/>
        <p:txBody>
          <a:bodyPr/>
          <a:lstStyle/>
          <a:p>
            <a:fld id="{E18695A3-612B-4B2B-B01B-9890B4364E2E}" type="slidenum">
              <a:rPr lang="en-US" smtClean="0"/>
              <a:t>18</a:t>
            </a:fld>
            <a:endParaRPr lang="en-US"/>
          </a:p>
        </p:txBody>
      </p:sp>
      <p:sp>
        <p:nvSpPr>
          <p:cNvPr id="4" name="Content Placeholder 3"/>
          <p:cNvSpPr>
            <a:spLocks noGrp="1"/>
          </p:cNvSpPr>
          <p:nvPr>
            <p:ph idx="1"/>
          </p:nvPr>
        </p:nvSpPr>
        <p:spPr/>
        <p:txBody>
          <a:bodyPr>
            <a:normAutofit/>
          </a:bodyPr>
          <a:lstStyle/>
          <a:p>
            <a:pPr marL="0" indent="0" algn="ctr">
              <a:buNone/>
            </a:pPr>
            <a:r>
              <a:rPr lang="en-US" dirty="0" smtClean="0"/>
              <a:t>This update has a go live date in </a:t>
            </a:r>
            <a:r>
              <a:rPr lang="en-US" dirty="0" smtClean="0"/>
              <a:t>July 1, 2021.  </a:t>
            </a:r>
            <a:endParaRPr lang="en-US" dirty="0" smtClean="0"/>
          </a:p>
          <a:p>
            <a:pPr marL="0" indent="0" algn="ctr">
              <a:buNone/>
            </a:pPr>
            <a:r>
              <a:rPr lang="en-US" dirty="0" smtClean="0"/>
              <a:t>Make sure to download updated copies of the DME manual from the portal.</a:t>
            </a:r>
          </a:p>
        </p:txBody>
      </p:sp>
    </p:spTree>
    <p:extLst>
      <p:ext uri="{BB962C8B-B14F-4D97-AF65-F5344CB8AC3E}">
        <p14:creationId xmlns:p14="http://schemas.microsoft.com/office/powerpoint/2010/main" val="28705196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Contacts</a:t>
            </a:r>
            <a:endParaRPr lang="en-US" dirty="0"/>
          </a:p>
        </p:txBody>
      </p:sp>
      <p:sp>
        <p:nvSpPr>
          <p:cNvPr id="3" name="Slide Number Placeholder 2"/>
          <p:cNvSpPr>
            <a:spLocks noGrp="1"/>
          </p:cNvSpPr>
          <p:nvPr>
            <p:ph type="sldNum" sz="quarter" idx="12"/>
          </p:nvPr>
        </p:nvSpPr>
        <p:spPr/>
        <p:txBody>
          <a:bodyPr/>
          <a:lstStyle/>
          <a:p>
            <a:fld id="{E18695A3-612B-4B2B-B01B-9890B4364E2E}" type="slidenum">
              <a:rPr lang="en-US" smtClean="0"/>
              <a:t>19</a:t>
            </a:fld>
            <a:endParaRPr lang="en-US"/>
          </a:p>
        </p:txBody>
      </p:sp>
      <p:sp>
        <p:nvSpPr>
          <p:cNvPr id="4" name="Content Placeholder 3"/>
          <p:cNvSpPr>
            <a:spLocks noGrp="1"/>
          </p:cNvSpPr>
          <p:nvPr>
            <p:ph idx="1"/>
          </p:nvPr>
        </p:nvSpPr>
        <p:spPr/>
        <p:txBody>
          <a:bodyPr/>
          <a:lstStyle/>
          <a:p>
            <a:r>
              <a:rPr lang="en-US" dirty="0" smtClean="0"/>
              <a:t>Contacts:</a:t>
            </a:r>
          </a:p>
          <a:p>
            <a:pPr lvl="1"/>
            <a:r>
              <a:rPr lang="en-US" dirty="0" smtClean="0"/>
              <a:t>For CCC Plus and Medallion 4 -  Next slide</a:t>
            </a:r>
            <a:endParaRPr lang="en-US" dirty="0" smtClean="0">
              <a:solidFill>
                <a:srgbClr val="FF0000"/>
              </a:solidFill>
            </a:endParaRPr>
          </a:p>
          <a:p>
            <a:pPr lvl="1"/>
            <a:r>
              <a:rPr lang="en-US" dirty="0" smtClean="0"/>
              <a:t>DD/ID waiver – </a:t>
            </a:r>
            <a:r>
              <a:rPr lang="en-US" dirty="0"/>
              <a:t>sam.pinero@dbhds.virginia.gov</a:t>
            </a:r>
            <a:endParaRPr lang="en-US" dirty="0" smtClean="0">
              <a:solidFill>
                <a:srgbClr val="FF0000"/>
              </a:solidFill>
            </a:endParaRPr>
          </a:p>
          <a:p>
            <a:pPr lvl="1"/>
            <a:r>
              <a:rPr lang="en-US" dirty="0" smtClean="0"/>
              <a:t>For FFS</a:t>
            </a:r>
          </a:p>
          <a:p>
            <a:pPr lvl="2"/>
            <a:r>
              <a:rPr lang="en-US" dirty="0" smtClean="0"/>
              <a:t>Contact DMAS via </a:t>
            </a:r>
            <a:r>
              <a:rPr lang="en-US" dirty="0" smtClean="0">
                <a:solidFill>
                  <a:schemeClr val="accent6">
                    <a:lumMod val="60000"/>
                    <a:lumOff val="40000"/>
                  </a:schemeClr>
                </a:solidFill>
                <a:hlinkClick r:id="rId2"/>
              </a:rPr>
              <a:t>dme@dmas.virginia.gov</a:t>
            </a:r>
            <a:endParaRPr lang="en-US" dirty="0" smtClean="0">
              <a:solidFill>
                <a:schemeClr val="accent6">
                  <a:lumMod val="60000"/>
                  <a:lumOff val="40000"/>
                </a:schemeClr>
              </a:solidFill>
            </a:endParaRPr>
          </a:p>
          <a:p>
            <a:pPr lvl="2"/>
            <a:r>
              <a:rPr lang="en-US" dirty="0" smtClean="0">
                <a:solidFill>
                  <a:schemeClr val="accent6">
                    <a:lumMod val="60000"/>
                    <a:lumOff val="40000"/>
                  </a:schemeClr>
                </a:solidFill>
              </a:rPr>
              <a:t>Service authorization - </a:t>
            </a:r>
            <a:r>
              <a:rPr lang="en-US" dirty="0" smtClean="0">
                <a:hlinkClick r:id="rId3"/>
              </a:rPr>
              <a:t>paur06@dmas.virginia.gov</a:t>
            </a:r>
            <a:endParaRPr lang="en-US" dirty="0" smtClean="0"/>
          </a:p>
          <a:p>
            <a:pPr lvl="2"/>
            <a:r>
              <a:rPr lang="en-US" dirty="0" err="1" smtClean="0">
                <a:solidFill>
                  <a:schemeClr val="accent6">
                    <a:lumMod val="60000"/>
                    <a:lumOff val="40000"/>
                  </a:schemeClr>
                </a:solidFill>
              </a:rPr>
              <a:t>KePRO</a:t>
            </a:r>
            <a:r>
              <a:rPr lang="en-US" dirty="0" smtClean="0">
                <a:solidFill>
                  <a:schemeClr val="accent6">
                    <a:lumMod val="60000"/>
                    <a:lumOff val="40000"/>
                  </a:schemeClr>
                </a:solidFill>
              </a:rPr>
              <a:t> - </a:t>
            </a:r>
            <a:r>
              <a:rPr lang="en-US" dirty="0"/>
              <a:t>888-827-2884</a:t>
            </a:r>
            <a:endParaRPr lang="en-US" dirty="0" smtClean="0">
              <a:solidFill>
                <a:schemeClr val="accent6">
                  <a:lumMod val="60000"/>
                  <a:lumOff val="40000"/>
                </a:schemeClr>
              </a:solidFill>
            </a:endParaRPr>
          </a:p>
        </p:txBody>
      </p:sp>
      <p:sp>
        <p:nvSpPr>
          <p:cNvPr id="5" name="TextBox 4"/>
          <p:cNvSpPr txBox="1"/>
          <p:nvPr/>
        </p:nvSpPr>
        <p:spPr>
          <a:xfrm>
            <a:off x="381000" y="6503172"/>
            <a:ext cx="4191000" cy="369332"/>
          </a:xfrm>
          <a:prstGeom prst="rect">
            <a:avLst/>
          </a:prstGeom>
          <a:noFill/>
        </p:spPr>
        <p:txBody>
          <a:bodyPr wrap="square" rtlCol="0">
            <a:spAutoFit/>
          </a:bodyPr>
          <a:lstStyle/>
          <a:p>
            <a:r>
              <a:rPr lang="en-US" dirty="0"/>
              <a:t>Division </a:t>
            </a:r>
            <a:r>
              <a:rPr lang="en-US" dirty="0" smtClean="0"/>
              <a:t>for </a:t>
            </a:r>
            <a:r>
              <a:rPr lang="en-US" dirty="0"/>
              <a:t>Aging </a:t>
            </a:r>
            <a:r>
              <a:rPr lang="en-US" dirty="0" smtClean="0"/>
              <a:t>and Disability Services</a:t>
            </a:r>
            <a:endParaRPr lang="en-US" dirty="0"/>
          </a:p>
        </p:txBody>
      </p:sp>
    </p:spTree>
    <p:extLst>
      <p:ext uri="{BB962C8B-B14F-4D97-AF65-F5344CB8AC3E}">
        <p14:creationId xmlns:p14="http://schemas.microsoft.com/office/powerpoint/2010/main" val="39807056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13790"/>
            <a:ext cx="8229600" cy="715962"/>
          </a:xfrm>
        </p:spPr>
        <p:txBody>
          <a:bodyPr/>
          <a:lstStyle/>
          <a:p>
            <a:r>
              <a:rPr lang="en-US" dirty="0" smtClean="0"/>
              <a:t>Agenda</a:t>
            </a:r>
            <a:endParaRPr lang="en-US" dirty="0"/>
          </a:p>
        </p:txBody>
      </p:sp>
      <p:sp>
        <p:nvSpPr>
          <p:cNvPr id="3" name="Slide Number Placeholder 2"/>
          <p:cNvSpPr>
            <a:spLocks noGrp="1"/>
          </p:cNvSpPr>
          <p:nvPr>
            <p:ph type="sldNum" sz="quarter" idx="12"/>
          </p:nvPr>
        </p:nvSpPr>
        <p:spPr/>
        <p:txBody>
          <a:bodyPr/>
          <a:lstStyle/>
          <a:p>
            <a:fld id="{E18695A3-612B-4B2B-B01B-9890B4364E2E}" type="slidenum">
              <a:rPr lang="en-US" smtClean="0"/>
              <a:t>2</a:t>
            </a:fld>
            <a:endParaRPr lang="en-US"/>
          </a:p>
        </p:txBody>
      </p:sp>
      <p:sp>
        <p:nvSpPr>
          <p:cNvPr id="4" name="Content Placeholder 3"/>
          <p:cNvSpPr>
            <a:spLocks noGrp="1"/>
          </p:cNvSpPr>
          <p:nvPr>
            <p:ph idx="1"/>
          </p:nvPr>
        </p:nvSpPr>
        <p:spPr/>
        <p:txBody>
          <a:bodyPr>
            <a:normAutofit/>
          </a:bodyPr>
          <a:lstStyle/>
          <a:p>
            <a:pPr marL="0" indent="0">
              <a:buNone/>
            </a:pPr>
            <a:r>
              <a:rPr lang="en-US" dirty="0" smtClean="0"/>
              <a:t>Updates include</a:t>
            </a:r>
          </a:p>
          <a:p>
            <a:r>
              <a:rPr lang="en-US" dirty="0" smtClean="0"/>
              <a:t>CMS mandated change to the DME definition</a:t>
            </a:r>
          </a:p>
          <a:p>
            <a:r>
              <a:rPr lang="en-US" dirty="0" smtClean="0"/>
              <a:t>Additional coverage added </a:t>
            </a:r>
          </a:p>
          <a:p>
            <a:pPr lvl="1"/>
            <a:r>
              <a:rPr lang="en-US" dirty="0" smtClean="0"/>
              <a:t>Medical car seats</a:t>
            </a:r>
          </a:p>
          <a:p>
            <a:pPr lvl="1"/>
            <a:r>
              <a:rPr lang="en-US" dirty="0" smtClean="0"/>
              <a:t>Portable ramps</a:t>
            </a:r>
          </a:p>
          <a:p>
            <a:pPr lvl="1"/>
            <a:r>
              <a:rPr lang="en-US" dirty="0" smtClean="0"/>
              <a:t>Wheelchair </a:t>
            </a:r>
            <a:r>
              <a:rPr lang="en-US" dirty="0" err="1" smtClean="0"/>
              <a:t>tiedowns</a:t>
            </a:r>
            <a:r>
              <a:rPr lang="en-US" dirty="0" smtClean="0"/>
              <a:t> (also know as transit option)</a:t>
            </a:r>
          </a:p>
          <a:p>
            <a:r>
              <a:rPr lang="en-US" dirty="0"/>
              <a:t>Implications for waivers and EPSDT </a:t>
            </a:r>
          </a:p>
          <a:p>
            <a:pPr marL="0" indent="0">
              <a:buNone/>
            </a:pPr>
            <a:endParaRPr lang="en-US" dirty="0" smtClean="0"/>
          </a:p>
          <a:p>
            <a:pPr>
              <a:buFont typeface="Arial" panose="020B0604020202020204" pitchFamily="34" charset="0"/>
              <a:buChar char="•"/>
            </a:pPr>
            <a:endParaRPr lang="en-US" dirty="0" smtClean="0"/>
          </a:p>
          <a:p>
            <a:pPr>
              <a:buFont typeface="Arial" panose="020B0604020202020204" pitchFamily="34" charset="0"/>
              <a:buChar char="•"/>
            </a:pPr>
            <a:endParaRPr lang="en-US" dirty="0" smtClean="0"/>
          </a:p>
        </p:txBody>
      </p:sp>
      <p:sp>
        <p:nvSpPr>
          <p:cNvPr id="5" name="TextBox 4"/>
          <p:cNvSpPr txBox="1"/>
          <p:nvPr/>
        </p:nvSpPr>
        <p:spPr>
          <a:xfrm>
            <a:off x="458770" y="6551097"/>
            <a:ext cx="4494229" cy="369332"/>
          </a:xfrm>
          <a:prstGeom prst="rect">
            <a:avLst/>
          </a:prstGeom>
          <a:noFill/>
        </p:spPr>
        <p:txBody>
          <a:bodyPr wrap="square" rtlCol="0">
            <a:spAutoFit/>
          </a:bodyPr>
          <a:lstStyle/>
          <a:p>
            <a:r>
              <a:rPr lang="en-US" dirty="0"/>
              <a:t>Division for Aging and </a:t>
            </a:r>
            <a:r>
              <a:rPr lang="en-US" dirty="0" smtClean="0"/>
              <a:t>Disability Services</a:t>
            </a:r>
            <a:endParaRPr lang="en-US" dirty="0"/>
          </a:p>
        </p:txBody>
      </p:sp>
    </p:spTree>
    <p:extLst>
      <p:ext uri="{BB962C8B-B14F-4D97-AF65-F5344CB8AC3E}">
        <p14:creationId xmlns:p14="http://schemas.microsoft.com/office/powerpoint/2010/main" val="67658798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Contacts</a:t>
            </a:r>
            <a:endParaRPr lang="en-US" dirty="0"/>
          </a:p>
        </p:txBody>
      </p:sp>
      <p:sp>
        <p:nvSpPr>
          <p:cNvPr id="3" name="Slide Number Placeholder 2"/>
          <p:cNvSpPr>
            <a:spLocks noGrp="1"/>
          </p:cNvSpPr>
          <p:nvPr>
            <p:ph type="sldNum" sz="quarter" idx="12"/>
          </p:nvPr>
        </p:nvSpPr>
        <p:spPr/>
        <p:txBody>
          <a:bodyPr/>
          <a:lstStyle/>
          <a:p>
            <a:fld id="{E18695A3-612B-4B2B-B01B-9890B4364E2E}" type="slidenum">
              <a:rPr lang="en-US" smtClean="0"/>
              <a:t>20</a:t>
            </a:fld>
            <a:endParaRPr lang="en-US"/>
          </a:p>
        </p:txBody>
      </p:sp>
      <p:sp>
        <p:nvSpPr>
          <p:cNvPr id="4" name="Content Placeholder 3"/>
          <p:cNvSpPr>
            <a:spLocks noGrp="1"/>
          </p:cNvSpPr>
          <p:nvPr>
            <p:ph idx="1"/>
          </p:nvPr>
        </p:nvSpPr>
        <p:spPr/>
        <p:txBody>
          <a:bodyPr>
            <a:normAutofit/>
          </a:bodyPr>
          <a:lstStyle/>
          <a:p>
            <a:pPr marL="0" indent="0">
              <a:buNone/>
            </a:pPr>
            <a:r>
              <a:rPr lang="en-US" sz="1400" dirty="0" smtClean="0"/>
              <a:t>Magellan - </a:t>
            </a:r>
            <a:r>
              <a:rPr lang="en-US" sz="1400" dirty="0"/>
              <a:t>Kim </a:t>
            </a:r>
            <a:r>
              <a:rPr lang="en-US" sz="1400" dirty="0" err="1"/>
              <a:t>Harshman</a:t>
            </a:r>
            <a:r>
              <a:rPr lang="en-US" sz="1400" dirty="0"/>
              <a:t> </a:t>
            </a:r>
            <a:r>
              <a:rPr lang="en-US" sz="1400" dirty="0">
                <a:hlinkClick r:id="rId2"/>
              </a:rPr>
              <a:t>harshmank@magellanhealth.com</a:t>
            </a:r>
            <a:r>
              <a:rPr lang="en-US" sz="1400" dirty="0"/>
              <a:t> and Heather McNeil </a:t>
            </a:r>
            <a:r>
              <a:rPr lang="en-US" sz="1400" dirty="0" smtClean="0">
                <a:hlinkClick r:id="rId3"/>
              </a:rPr>
              <a:t>mcneilh@magellanhealth.com</a:t>
            </a:r>
            <a:r>
              <a:rPr lang="en-US" sz="1400" dirty="0" smtClean="0"/>
              <a:t> for both CCC plus and Medallion 4.  </a:t>
            </a:r>
          </a:p>
          <a:p>
            <a:pPr marL="0" indent="0">
              <a:buNone/>
            </a:pPr>
            <a:endParaRPr lang="en-US" sz="1400" dirty="0"/>
          </a:p>
          <a:p>
            <a:pPr marL="0" indent="0">
              <a:buNone/>
            </a:pPr>
            <a:r>
              <a:rPr lang="en-US" sz="1400" dirty="0" smtClean="0"/>
              <a:t>United Health Care - </a:t>
            </a:r>
            <a:r>
              <a:rPr lang="en-US" sz="1400" dirty="0"/>
              <a:t>Our Provider Service Contact Center will be the primary point of contact for inquiries. The Medallion Provider Call Center number is 844-284-0146, and CCC Plus Provider Call Center </a:t>
            </a:r>
            <a:r>
              <a:rPr lang="en-US" sz="1400" dirty="0" smtClean="0"/>
              <a:t>877-843-4366.  Par </a:t>
            </a:r>
            <a:r>
              <a:rPr lang="en-US" sz="1400" dirty="0"/>
              <a:t>providers are assigned advocates and should reach directly out to them. If the provider is unsure of their advocate or is non-PAR they may contact the mailbox  </a:t>
            </a:r>
            <a:r>
              <a:rPr lang="en-US" sz="1400" dirty="0">
                <a:hlinkClick r:id="rId4"/>
              </a:rPr>
              <a:t>HCBS_northeast_pr@uhc.com</a:t>
            </a:r>
            <a:r>
              <a:rPr lang="en-US" sz="1400" dirty="0" smtClean="0"/>
              <a:t>.</a:t>
            </a:r>
          </a:p>
          <a:p>
            <a:pPr marL="0" indent="0">
              <a:buNone/>
            </a:pPr>
            <a:endParaRPr lang="en-US" sz="1400" dirty="0"/>
          </a:p>
          <a:p>
            <a:pPr marL="0" lvl="0" indent="0" eaLnBrk="0" fontAlgn="base" hangingPunct="0">
              <a:spcBef>
                <a:spcPct val="0"/>
              </a:spcBef>
              <a:spcAft>
                <a:spcPct val="0"/>
              </a:spcAft>
              <a:buClrTx/>
              <a:buSzTx/>
              <a:buNone/>
            </a:pPr>
            <a:r>
              <a:rPr lang="en-US" sz="1400" dirty="0" smtClean="0"/>
              <a:t>Aetna - </a:t>
            </a:r>
            <a:r>
              <a:rPr lang="en-US" altLang="en-US" sz="1400" dirty="0">
                <a:solidFill>
                  <a:srgbClr val="222222"/>
                </a:solidFill>
                <a:latin typeface="Arial" panose="020B0604020202020204" pitchFamily="34" charset="0"/>
                <a:cs typeface="Arial" panose="020B0604020202020204" pitchFamily="34" charset="0"/>
              </a:rPr>
              <a:t>R.J. Dix, Manager Provider Relations</a:t>
            </a:r>
            <a:endParaRPr lang="en-US" altLang="en-US" sz="1400" dirty="0"/>
          </a:p>
          <a:p>
            <a:pPr marL="0" lvl="0" indent="0" eaLnBrk="0" fontAlgn="base" hangingPunct="0">
              <a:spcBef>
                <a:spcPct val="0"/>
              </a:spcBef>
              <a:spcAft>
                <a:spcPct val="0"/>
              </a:spcAft>
              <a:buClrTx/>
              <a:buSzTx/>
              <a:buNone/>
            </a:pPr>
            <a:r>
              <a:rPr lang="en-US" altLang="en-US" sz="1400" dirty="0">
                <a:solidFill>
                  <a:srgbClr val="1155CC"/>
                </a:solidFill>
                <a:latin typeface="Arial" panose="020B0604020202020204" pitchFamily="34" charset="0"/>
                <a:cs typeface="Arial" panose="020B0604020202020204" pitchFamily="34" charset="0"/>
                <a:hlinkClick r:id="rId5"/>
              </a:rPr>
              <a:t>Aetnabetterhealth-VAProviderRelations@aetna.com</a:t>
            </a:r>
            <a:endParaRPr lang="en-US" altLang="en-US" sz="1400" dirty="0">
              <a:latin typeface="Arial" panose="020B0604020202020204" pitchFamily="34" charset="0"/>
            </a:endParaRPr>
          </a:p>
          <a:p>
            <a:pPr marL="0" indent="0">
              <a:buNone/>
            </a:pPr>
            <a:endParaRPr lang="en-US" sz="1400" dirty="0"/>
          </a:p>
          <a:p>
            <a:pPr marL="0" indent="0">
              <a:buNone/>
            </a:pPr>
            <a:r>
              <a:rPr lang="en-US" sz="1400" dirty="0" smtClean="0"/>
              <a:t>Anthem – </a:t>
            </a:r>
            <a:r>
              <a:rPr lang="en-US" sz="1400" dirty="0"/>
              <a:t>Bernard Christmas, Provider Relations </a:t>
            </a:r>
            <a:r>
              <a:rPr lang="en-US" sz="1400" dirty="0" smtClean="0"/>
              <a:t>Manager </a:t>
            </a:r>
            <a:r>
              <a:rPr lang="en-US" sz="1400" dirty="0" smtClean="0">
                <a:hlinkClick r:id="rId6"/>
              </a:rPr>
              <a:t>Bernard.Christmas@Anthem.com</a:t>
            </a:r>
            <a:endParaRPr lang="en-US" sz="1400" dirty="0"/>
          </a:p>
          <a:p>
            <a:pPr marL="0" indent="0">
              <a:buNone/>
            </a:pPr>
            <a:r>
              <a:rPr lang="en-US" sz="1400" dirty="0"/>
              <a:t> </a:t>
            </a:r>
            <a:r>
              <a:rPr lang="en-US" sz="1400" dirty="0" smtClean="0"/>
              <a:t>Taylor </a:t>
            </a:r>
            <a:r>
              <a:rPr lang="en-US" sz="1400" dirty="0"/>
              <a:t>Rhodes, Provider Relations </a:t>
            </a:r>
            <a:r>
              <a:rPr lang="en-US" sz="1400" dirty="0" smtClean="0"/>
              <a:t>Director  </a:t>
            </a:r>
            <a:r>
              <a:rPr lang="en-US" sz="1400" dirty="0" smtClean="0">
                <a:hlinkClick r:id="rId7"/>
              </a:rPr>
              <a:t>William.rhodes@Anthem.com</a:t>
            </a:r>
            <a:endParaRPr lang="en-US" sz="1400" dirty="0" smtClean="0"/>
          </a:p>
          <a:p>
            <a:pPr marL="0" indent="0">
              <a:buNone/>
            </a:pPr>
            <a:endParaRPr lang="en-US" sz="1400" dirty="0"/>
          </a:p>
          <a:p>
            <a:pPr marL="0" indent="0">
              <a:buNone/>
            </a:pPr>
            <a:r>
              <a:rPr lang="en-US" sz="1400" dirty="0" smtClean="0"/>
              <a:t>VA Premier - </a:t>
            </a:r>
            <a:r>
              <a:rPr lang="en-US" sz="1400" b="1" dirty="0"/>
              <a:t>Robin </a:t>
            </a:r>
            <a:r>
              <a:rPr lang="en-US" sz="1400" b="1" dirty="0" smtClean="0"/>
              <a:t>Murray</a:t>
            </a:r>
            <a:r>
              <a:rPr lang="en-US" sz="1400" dirty="0" smtClean="0"/>
              <a:t>, Network </a:t>
            </a:r>
            <a:r>
              <a:rPr lang="en-US" sz="1400" dirty="0"/>
              <a:t>Relations </a:t>
            </a:r>
            <a:r>
              <a:rPr lang="en-US" sz="1400" dirty="0" smtClean="0"/>
              <a:t>Manager  </a:t>
            </a:r>
            <a:r>
              <a:rPr lang="en-US" sz="1400" b="1" dirty="0" smtClean="0"/>
              <a:t>Virginia </a:t>
            </a:r>
            <a:r>
              <a:rPr lang="en-US" sz="1400" b="1" dirty="0"/>
              <a:t>Premier Health </a:t>
            </a:r>
            <a:r>
              <a:rPr lang="en-US" sz="1400" b="1" dirty="0" smtClean="0"/>
              <a:t>Plan</a:t>
            </a:r>
          </a:p>
          <a:p>
            <a:pPr marL="0" lvl="0" indent="0" eaLnBrk="0" fontAlgn="base" hangingPunct="0">
              <a:spcBef>
                <a:spcPct val="0"/>
              </a:spcBef>
              <a:spcAft>
                <a:spcPct val="0"/>
              </a:spcAft>
              <a:buClrTx/>
              <a:buSzTx/>
              <a:buNone/>
            </a:pPr>
            <a:r>
              <a:rPr lang="en-US" altLang="en-US" sz="1400" dirty="0" smtClean="0">
                <a:solidFill>
                  <a:srgbClr val="222222"/>
                </a:solidFill>
                <a:latin typeface="+mj-lt"/>
                <a:cs typeface="Arial" panose="020B0604020202020204" pitchFamily="34" charset="0"/>
              </a:rPr>
              <a:t>276.619.0963 x55626</a:t>
            </a:r>
            <a:r>
              <a:rPr lang="en-US" altLang="en-US" sz="1400" dirty="0" smtClean="0">
                <a:latin typeface="+mj-lt"/>
              </a:rPr>
              <a:t>  </a:t>
            </a:r>
            <a:r>
              <a:rPr lang="en-US" altLang="en-US" sz="1400" b="1" dirty="0" smtClean="0">
                <a:solidFill>
                  <a:srgbClr val="1155CC"/>
                </a:solidFill>
                <a:latin typeface="+mj-lt"/>
                <a:cs typeface="Arial" panose="020B0604020202020204" pitchFamily="34" charset="0"/>
                <a:hlinkClick r:id="rId8"/>
              </a:rPr>
              <a:t>Robin.Murray@VirginiaPremier.com</a:t>
            </a:r>
            <a:endParaRPr lang="en-US" altLang="en-US" sz="1400" b="1" dirty="0" smtClean="0">
              <a:solidFill>
                <a:srgbClr val="1155CC"/>
              </a:solidFill>
              <a:latin typeface="+mj-lt"/>
              <a:cs typeface="Arial" panose="020B0604020202020204" pitchFamily="34" charset="0"/>
            </a:endParaRPr>
          </a:p>
          <a:p>
            <a:pPr marL="0" lvl="0" indent="0" eaLnBrk="0" fontAlgn="base" hangingPunct="0">
              <a:spcBef>
                <a:spcPct val="0"/>
              </a:spcBef>
              <a:spcAft>
                <a:spcPct val="0"/>
              </a:spcAft>
              <a:buClrTx/>
              <a:buSzTx/>
              <a:buNone/>
            </a:pPr>
            <a:endParaRPr lang="en-US" altLang="en-US" sz="1400" b="1" dirty="0">
              <a:solidFill>
                <a:srgbClr val="1155CC"/>
              </a:solidFill>
              <a:latin typeface="+mj-lt"/>
              <a:cs typeface="Arial" panose="020B0604020202020204" pitchFamily="34" charset="0"/>
            </a:endParaRPr>
          </a:p>
          <a:p>
            <a:pPr marL="0" indent="0" eaLnBrk="0" fontAlgn="base" hangingPunct="0">
              <a:spcBef>
                <a:spcPct val="0"/>
              </a:spcBef>
              <a:spcAft>
                <a:spcPct val="0"/>
              </a:spcAft>
              <a:buClrTx/>
              <a:buSzTx/>
              <a:buNone/>
            </a:pPr>
            <a:r>
              <a:rPr lang="en-US" altLang="en-US" sz="1400" b="1" dirty="0" smtClean="0">
                <a:latin typeface="+mj-lt"/>
                <a:cs typeface="Arial" panose="020B0604020202020204" pitchFamily="34" charset="0"/>
              </a:rPr>
              <a:t>Optima - </a:t>
            </a:r>
            <a:r>
              <a:rPr lang="en-US" sz="1400" dirty="0"/>
              <a:t>Deborah Abbey-</a:t>
            </a:r>
            <a:r>
              <a:rPr lang="en-US" sz="1400" dirty="0" err="1"/>
              <a:t>Bada</a:t>
            </a:r>
            <a:r>
              <a:rPr lang="en-US" sz="1400" dirty="0"/>
              <a:t>, Network Relations Manager  email: </a:t>
            </a:r>
            <a:r>
              <a:rPr lang="en-US" sz="1400" dirty="0">
                <a:hlinkClick r:id="rId9"/>
              </a:rPr>
              <a:t>mdabbeyb@sentara.com</a:t>
            </a:r>
            <a:r>
              <a:rPr lang="en-US" sz="1400" dirty="0"/>
              <a:t>  Office: 757-983-9671</a:t>
            </a:r>
          </a:p>
          <a:p>
            <a:pPr marL="0" lvl="0" indent="0" eaLnBrk="0" fontAlgn="base" hangingPunct="0">
              <a:spcBef>
                <a:spcPct val="0"/>
              </a:spcBef>
              <a:spcAft>
                <a:spcPct val="0"/>
              </a:spcAft>
              <a:buClrTx/>
              <a:buSzTx/>
              <a:buNone/>
            </a:pPr>
            <a:endParaRPr lang="en-US" altLang="en-US" sz="1400" dirty="0">
              <a:latin typeface="+mj-lt"/>
            </a:endParaRPr>
          </a:p>
          <a:p>
            <a:pPr marL="0" indent="0">
              <a:buNone/>
            </a:pPr>
            <a:endParaRPr lang="en-US" sz="1500" dirty="0"/>
          </a:p>
          <a:p>
            <a:pPr marL="0" indent="0">
              <a:buNone/>
            </a:pPr>
            <a:endParaRPr lang="en-US" sz="1400" dirty="0"/>
          </a:p>
        </p:txBody>
      </p:sp>
    </p:spTree>
    <p:extLst>
      <p:ext uri="{BB962C8B-B14F-4D97-AF65-F5344CB8AC3E}">
        <p14:creationId xmlns:p14="http://schemas.microsoft.com/office/powerpoint/2010/main" val="16332824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a:t>
            </a:r>
            <a:endParaRPr lang="en-US" dirty="0"/>
          </a:p>
        </p:txBody>
      </p:sp>
      <p:sp>
        <p:nvSpPr>
          <p:cNvPr id="3" name="Slide Number Placeholder 2"/>
          <p:cNvSpPr>
            <a:spLocks noGrp="1"/>
          </p:cNvSpPr>
          <p:nvPr>
            <p:ph type="sldNum" sz="quarter" idx="12"/>
          </p:nvPr>
        </p:nvSpPr>
        <p:spPr/>
        <p:txBody>
          <a:bodyPr/>
          <a:lstStyle/>
          <a:p>
            <a:fld id="{E18695A3-612B-4B2B-B01B-9890B4364E2E}" type="slidenum">
              <a:rPr lang="en-US" smtClean="0"/>
              <a:t>21</a:t>
            </a:fld>
            <a:endParaRPr lang="en-US"/>
          </a:p>
        </p:txBody>
      </p:sp>
      <p:sp>
        <p:nvSpPr>
          <p:cNvPr id="4" name="Content Placeholder 3"/>
          <p:cNvSpPr>
            <a:spLocks noGrp="1"/>
          </p:cNvSpPr>
          <p:nvPr>
            <p:ph idx="1"/>
          </p:nvPr>
        </p:nvSpPr>
        <p:spPr/>
        <p:txBody>
          <a:bodyPr/>
          <a:lstStyle/>
          <a:p>
            <a:pPr marL="0" indent="0">
              <a:buNone/>
            </a:pPr>
            <a:r>
              <a:rPr lang="en-US" dirty="0" smtClean="0"/>
              <a:t>                                  </a:t>
            </a:r>
          </a:p>
          <a:p>
            <a:pPr marL="0" indent="0">
              <a:buNone/>
            </a:pPr>
            <a:endParaRPr lang="en-US" dirty="0"/>
          </a:p>
          <a:p>
            <a:pPr marL="0" indent="0">
              <a:buNone/>
            </a:pPr>
            <a:endParaRPr lang="en-US" dirty="0" smtClean="0"/>
          </a:p>
          <a:p>
            <a:pPr marL="0" indent="0" algn="ctr">
              <a:buNone/>
            </a:pPr>
            <a:r>
              <a:rPr lang="en-US" dirty="0"/>
              <a:t> </a:t>
            </a:r>
            <a:r>
              <a:rPr lang="en-US" dirty="0" smtClean="0"/>
              <a:t>Thank you for joining us today!!</a:t>
            </a:r>
            <a:endParaRPr lang="en-US" dirty="0"/>
          </a:p>
        </p:txBody>
      </p:sp>
    </p:spTree>
    <p:extLst>
      <p:ext uri="{BB962C8B-B14F-4D97-AF65-F5344CB8AC3E}">
        <p14:creationId xmlns:p14="http://schemas.microsoft.com/office/powerpoint/2010/main" val="27205920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DME Definition Change</a:t>
            </a:r>
            <a:endParaRPr lang="en-US" dirty="0"/>
          </a:p>
        </p:txBody>
      </p:sp>
      <p:sp>
        <p:nvSpPr>
          <p:cNvPr id="4" name="Content Placeholder 3"/>
          <p:cNvSpPr>
            <a:spLocks noGrp="1"/>
          </p:cNvSpPr>
          <p:nvPr>
            <p:ph sz="half" idx="2"/>
          </p:nvPr>
        </p:nvSpPr>
        <p:spPr>
          <a:xfrm>
            <a:off x="914400" y="1447800"/>
            <a:ext cx="7315200" cy="4419600"/>
          </a:xfrm>
        </p:spPr>
        <p:txBody>
          <a:bodyPr>
            <a:normAutofit fontScale="92500"/>
          </a:bodyPr>
          <a:lstStyle/>
          <a:p>
            <a:pPr marL="0" indent="0">
              <a:buNone/>
            </a:pPr>
            <a:r>
              <a:rPr lang="en-US" dirty="0"/>
              <a:t>Suitable for use, and consistent with 42 CFR 440.70(b)(3), that treats a diagnosed condition or assists the individual with functional limitations</a:t>
            </a:r>
            <a:r>
              <a:rPr lang="en-US" dirty="0" smtClean="0"/>
              <a:t>.  </a:t>
            </a:r>
          </a:p>
          <a:p>
            <a:r>
              <a:rPr lang="en-US" dirty="0" smtClean="0"/>
              <a:t>DME no longer has to be primarily used in the home.</a:t>
            </a:r>
          </a:p>
          <a:p>
            <a:r>
              <a:rPr lang="en-US" dirty="0" smtClean="0"/>
              <a:t>DME can be for any place normal life activities take place.  (exceptions include: individuals in the hospital,  nursing facilities and ICF/IID)</a:t>
            </a:r>
          </a:p>
          <a:p>
            <a:r>
              <a:rPr lang="en-US" dirty="0" smtClean="0"/>
              <a:t>Based on this definition change DMAS is adding coverage for Medical car seats, Wheelchair </a:t>
            </a:r>
            <a:r>
              <a:rPr lang="en-US" dirty="0" err="1" smtClean="0"/>
              <a:t>tiedowns</a:t>
            </a:r>
            <a:r>
              <a:rPr lang="en-US" dirty="0" smtClean="0"/>
              <a:t>, and portable ramps.</a:t>
            </a:r>
          </a:p>
          <a:p>
            <a:r>
              <a:rPr lang="en-US" dirty="0" smtClean="0"/>
              <a:t>The goal of the definition change is to allow individuals greater access to their home and community.</a:t>
            </a:r>
          </a:p>
        </p:txBody>
      </p:sp>
      <p:sp>
        <p:nvSpPr>
          <p:cNvPr id="7" name="Slide Number Placeholder 6"/>
          <p:cNvSpPr>
            <a:spLocks noGrp="1"/>
          </p:cNvSpPr>
          <p:nvPr>
            <p:ph type="sldNum" sz="quarter" idx="12"/>
          </p:nvPr>
        </p:nvSpPr>
        <p:spPr/>
        <p:txBody>
          <a:bodyPr/>
          <a:lstStyle/>
          <a:p>
            <a:fld id="{E18695A3-612B-4B2B-B01B-9890B4364E2E}" type="slidenum">
              <a:rPr lang="en-US" smtClean="0"/>
              <a:t>3</a:t>
            </a:fld>
            <a:endParaRPr lang="en-US"/>
          </a:p>
        </p:txBody>
      </p:sp>
      <p:sp>
        <p:nvSpPr>
          <p:cNvPr id="6" name="TextBox 5"/>
          <p:cNvSpPr txBox="1"/>
          <p:nvPr/>
        </p:nvSpPr>
        <p:spPr>
          <a:xfrm>
            <a:off x="685800" y="6515529"/>
            <a:ext cx="4419600" cy="369332"/>
          </a:xfrm>
          <a:prstGeom prst="rect">
            <a:avLst/>
          </a:prstGeom>
          <a:noFill/>
        </p:spPr>
        <p:txBody>
          <a:bodyPr wrap="square" rtlCol="0">
            <a:spAutoFit/>
          </a:bodyPr>
          <a:lstStyle/>
          <a:p>
            <a:r>
              <a:rPr lang="en-US" dirty="0"/>
              <a:t>Division </a:t>
            </a:r>
            <a:r>
              <a:rPr lang="en-US" dirty="0" smtClean="0"/>
              <a:t>for </a:t>
            </a:r>
            <a:r>
              <a:rPr lang="en-US" dirty="0"/>
              <a:t>Aging </a:t>
            </a:r>
            <a:r>
              <a:rPr lang="en-US" dirty="0" smtClean="0"/>
              <a:t>and Disability Services</a:t>
            </a:r>
            <a:endParaRPr lang="en-US" dirty="0"/>
          </a:p>
        </p:txBody>
      </p:sp>
    </p:spTree>
    <p:extLst>
      <p:ext uri="{BB962C8B-B14F-4D97-AF65-F5344CB8AC3E}">
        <p14:creationId xmlns:p14="http://schemas.microsoft.com/office/powerpoint/2010/main" val="26849344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Medical Car Seats	</a:t>
            </a:r>
            <a:endParaRPr lang="en-US" dirty="0"/>
          </a:p>
        </p:txBody>
      </p:sp>
      <p:sp>
        <p:nvSpPr>
          <p:cNvPr id="7" name="Slide Number Placeholder 6"/>
          <p:cNvSpPr>
            <a:spLocks noGrp="1"/>
          </p:cNvSpPr>
          <p:nvPr>
            <p:ph type="sldNum" sz="quarter" idx="12"/>
          </p:nvPr>
        </p:nvSpPr>
        <p:spPr/>
        <p:txBody>
          <a:bodyPr/>
          <a:lstStyle/>
          <a:p>
            <a:fld id="{E18695A3-612B-4B2B-B01B-9890B4364E2E}" type="slidenum">
              <a:rPr lang="en-US" smtClean="0"/>
              <a:t>4</a:t>
            </a:fld>
            <a:endParaRPr lang="en-US"/>
          </a:p>
        </p:txBody>
      </p:sp>
      <p:sp>
        <p:nvSpPr>
          <p:cNvPr id="9" name="Content Placeholder 8"/>
          <p:cNvSpPr>
            <a:spLocks noGrp="1"/>
          </p:cNvSpPr>
          <p:nvPr>
            <p:ph idx="1"/>
          </p:nvPr>
        </p:nvSpPr>
        <p:spPr/>
        <p:txBody>
          <a:bodyPr>
            <a:normAutofit fontScale="92500" lnSpcReduction="20000"/>
          </a:bodyPr>
          <a:lstStyle/>
          <a:p>
            <a:pPr marL="0" indent="0">
              <a:buNone/>
            </a:pPr>
            <a:r>
              <a:rPr lang="en-US" dirty="0"/>
              <a:t>Medical Car seats for use in vehicles may be covered with prior authorization for individuals with special orthopedic or medical needs related to positioning that cannot be met using conventional car seats or with needs that make conventional car seats medically inappropriate. </a:t>
            </a:r>
            <a:endParaRPr lang="en-US" dirty="0" smtClean="0"/>
          </a:p>
          <a:p>
            <a:r>
              <a:rPr lang="en-US" dirty="0" smtClean="0"/>
              <a:t>A </a:t>
            </a:r>
            <a:r>
              <a:rPr lang="en-US" dirty="0"/>
              <a:t>positioning seat may be medically necessary for a recipient with an inability to maintain an unsupported sitting position independently which is caused by a medical </a:t>
            </a:r>
            <a:r>
              <a:rPr lang="en-US" dirty="0" smtClean="0"/>
              <a:t>condition such as the following (list is not all-inclusive):</a:t>
            </a:r>
          </a:p>
          <a:p>
            <a:pPr marL="0" indent="0">
              <a:buNone/>
            </a:pPr>
            <a:endParaRPr lang="en-US" dirty="0"/>
          </a:p>
        </p:txBody>
      </p:sp>
      <p:sp>
        <p:nvSpPr>
          <p:cNvPr id="10" name="Rectangle 9"/>
          <p:cNvSpPr/>
          <p:nvPr/>
        </p:nvSpPr>
        <p:spPr>
          <a:xfrm>
            <a:off x="442784" y="6492875"/>
            <a:ext cx="4223207" cy="369332"/>
          </a:xfrm>
          <a:prstGeom prst="rect">
            <a:avLst/>
          </a:prstGeom>
        </p:spPr>
        <p:txBody>
          <a:bodyPr wrap="none">
            <a:spAutoFit/>
          </a:bodyPr>
          <a:lstStyle/>
          <a:p>
            <a:r>
              <a:rPr lang="en-US" dirty="0"/>
              <a:t>Division for Aging and Disability Services</a:t>
            </a:r>
          </a:p>
        </p:txBody>
      </p:sp>
    </p:spTree>
    <p:extLst>
      <p:ext uri="{BB962C8B-B14F-4D97-AF65-F5344CB8AC3E}">
        <p14:creationId xmlns:p14="http://schemas.microsoft.com/office/powerpoint/2010/main" val="11959024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Medical Car Seats – Cont.</a:t>
            </a:r>
            <a:endParaRPr lang="en-US" dirty="0"/>
          </a:p>
        </p:txBody>
      </p:sp>
      <p:sp>
        <p:nvSpPr>
          <p:cNvPr id="3" name="Slide Number Placeholder 2"/>
          <p:cNvSpPr>
            <a:spLocks noGrp="1"/>
          </p:cNvSpPr>
          <p:nvPr>
            <p:ph type="sldNum" sz="quarter" idx="12"/>
          </p:nvPr>
        </p:nvSpPr>
        <p:spPr/>
        <p:txBody>
          <a:bodyPr/>
          <a:lstStyle/>
          <a:p>
            <a:fld id="{E18695A3-612B-4B2B-B01B-9890B4364E2E}" type="slidenum">
              <a:rPr lang="en-US" smtClean="0"/>
              <a:t>5</a:t>
            </a:fld>
            <a:endParaRPr lang="en-US"/>
          </a:p>
        </p:txBody>
      </p:sp>
      <p:sp>
        <p:nvSpPr>
          <p:cNvPr id="4" name="Content Placeholder 3"/>
          <p:cNvSpPr>
            <a:spLocks noGrp="1"/>
          </p:cNvSpPr>
          <p:nvPr>
            <p:ph idx="1"/>
          </p:nvPr>
        </p:nvSpPr>
        <p:spPr/>
        <p:txBody>
          <a:bodyPr>
            <a:normAutofit fontScale="70000" lnSpcReduction="20000"/>
          </a:bodyPr>
          <a:lstStyle/>
          <a:p>
            <a:pPr lvl="0"/>
            <a:r>
              <a:rPr lang="en-US" dirty="0"/>
              <a:t>Severe head and trunk instability</a:t>
            </a:r>
          </a:p>
          <a:p>
            <a:pPr lvl="0"/>
            <a:r>
              <a:rPr lang="en-US" dirty="0"/>
              <a:t>Severe </a:t>
            </a:r>
            <a:r>
              <a:rPr lang="en-US" dirty="0" err="1"/>
              <a:t>hypotonicity</a:t>
            </a:r>
            <a:r>
              <a:rPr lang="en-US" dirty="0"/>
              <a:t>, hypertonicity, spasticity or muscle spasms which result in uncontrollable movement and position changes</a:t>
            </a:r>
          </a:p>
          <a:p>
            <a:pPr lvl="0"/>
            <a:r>
              <a:rPr lang="en-US" dirty="0"/>
              <a:t>Severe seizure activity that results in uncontrollable movement and position changes</a:t>
            </a:r>
          </a:p>
          <a:p>
            <a:pPr lvl="0"/>
            <a:r>
              <a:rPr lang="en-US" dirty="0"/>
              <a:t>Orthopedic disease processes resulting in significant bony fragility</a:t>
            </a:r>
          </a:p>
          <a:p>
            <a:pPr lvl="0"/>
            <a:r>
              <a:rPr lang="en-US" dirty="0"/>
              <a:t>Significant contractures that would result in an inability to perform postural corrections due to vehicle motion</a:t>
            </a:r>
          </a:p>
          <a:p>
            <a:pPr lvl="0"/>
            <a:r>
              <a:rPr lang="en-US" dirty="0"/>
              <a:t>Orthopedic condition, such as a curvature of the spine, which interferes with proper positioning; and</a:t>
            </a:r>
          </a:p>
          <a:p>
            <a:pPr lvl="0"/>
            <a:r>
              <a:rPr lang="en-US" dirty="0"/>
              <a:t>The individual must be within the manufacturer guidelines for height and weight.</a:t>
            </a:r>
          </a:p>
          <a:p>
            <a:pPr marL="0" indent="0">
              <a:buNone/>
            </a:pPr>
            <a:endParaRPr lang="en-US" dirty="0"/>
          </a:p>
        </p:txBody>
      </p:sp>
      <p:sp>
        <p:nvSpPr>
          <p:cNvPr id="5" name="Rectangle 4"/>
          <p:cNvSpPr/>
          <p:nvPr/>
        </p:nvSpPr>
        <p:spPr>
          <a:xfrm>
            <a:off x="342615" y="6492875"/>
            <a:ext cx="4223207" cy="369332"/>
          </a:xfrm>
          <a:prstGeom prst="rect">
            <a:avLst/>
          </a:prstGeom>
        </p:spPr>
        <p:txBody>
          <a:bodyPr wrap="none">
            <a:spAutoFit/>
          </a:bodyPr>
          <a:lstStyle/>
          <a:p>
            <a:r>
              <a:rPr lang="en-US" dirty="0"/>
              <a:t>Division for Aging and Disability Services</a:t>
            </a:r>
          </a:p>
        </p:txBody>
      </p:sp>
    </p:spTree>
    <p:extLst>
      <p:ext uri="{BB962C8B-B14F-4D97-AF65-F5344CB8AC3E}">
        <p14:creationId xmlns:p14="http://schemas.microsoft.com/office/powerpoint/2010/main" val="23998792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Medical Car Seats - Cont..</a:t>
            </a:r>
            <a:endParaRPr lang="en-US" dirty="0"/>
          </a:p>
        </p:txBody>
      </p:sp>
      <p:sp>
        <p:nvSpPr>
          <p:cNvPr id="3" name="Slide Number Placeholder 2"/>
          <p:cNvSpPr>
            <a:spLocks noGrp="1"/>
          </p:cNvSpPr>
          <p:nvPr>
            <p:ph type="sldNum" sz="quarter" idx="12"/>
          </p:nvPr>
        </p:nvSpPr>
        <p:spPr/>
        <p:txBody>
          <a:bodyPr/>
          <a:lstStyle/>
          <a:p>
            <a:fld id="{E18695A3-612B-4B2B-B01B-9890B4364E2E}" type="slidenum">
              <a:rPr lang="en-US" smtClean="0"/>
              <a:t>6</a:t>
            </a:fld>
            <a:endParaRPr lang="en-US"/>
          </a:p>
        </p:txBody>
      </p:sp>
      <p:sp>
        <p:nvSpPr>
          <p:cNvPr id="4" name="Content Placeholder 3"/>
          <p:cNvSpPr>
            <a:spLocks noGrp="1"/>
          </p:cNvSpPr>
          <p:nvPr>
            <p:ph idx="1"/>
          </p:nvPr>
        </p:nvSpPr>
        <p:spPr/>
        <p:txBody>
          <a:bodyPr>
            <a:normAutofit fontScale="70000" lnSpcReduction="20000"/>
          </a:bodyPr>
          <a:lstStyle/>
          <a:p>
            <a:pPr marL="0" indent="0">
              <a:buNone/>
            </a:pPr>
            <a:r>
              <a:rPr lang="en-US" dirty="0"/>
              <a:t>Documentation for the authorization request for a positioning seat for use in vehicles must </a:t>
            </a:r>
            <a:r>
              <a:rPr lang="en-US" dirty="0" smtClean="0"/>
              <a:t>include:</a:t>
            </a:r>
          </a:p>
          <a:p>
            <a:pPr marL="0" indent="0">
              <a:buNone/>
            </a:pPr>
            <a:endParaRPr lang="en-US" dirty="0"/>
          </a:p>
          <a:p>
            <a:r>
              <a:rPr lang="en-US" dirty="0" smtClean="0"/>
              <a:t>Evaluation </a:t>
            </a:r>
            <a:r>
              <a:rPr lang="en-US" dirty="0"/>
              <a:t>by a physical therapist or occupational therapist, </a:t>
            </a:r>
            <a:endParaRPr lang="en-US" dirty="0" smtClean="0"/>
          </a:p>
          <a:p>
            <a:r>
              <a:rPr lang="en-US" dirty="0" smtClean="0"/>
              <a:t>Description of the </a:t>
            </a:r>
            <a:r>
              <a:rPr lang="en-US" dirty="0"/>
              <a:t>medical condition that causes the need for the positioning seat, </a:t>
            </a:r>
            <a:endParaRPr lang="en-US" dirty="0" smtClean="0"/>
          </a:p>
          <a:p>
            <a:r>
              <a:rPr lang="en-US" dirty="0" smtClean="0"/>
              <a:t>Description of other </a:t>
            </a:r>
            <a:r>
              <a:rPr lang="en-US" dirty="0"/>
              <a:t>interventions that have been tried to meet the recipient’s needs, and </a:t>
            </a:r>
            <a:endParaRPr lang="en-US" dirty="0" smtClean="0"/>
          </a:p>
          <a:p>
            <a:r>
              <a:rPr lang="en-US" dirty="0" smtClean="0"/>
              <a:t>Description of less </a:t>
            </a:r>
            <a:r>
              <a:rPr lang="en-US" dirty="0"/>
              <a:t>costly positioning seats that have been considered and rejected. </a:t>
            </a:r>
            <a:endParaRPr lang="en-US" dirty="0" smtClean="0"/>
          </a:p>
          <a:p>
            <a:r>
              <a:rPr lang="en-US" dirty="0" smtClean="0"/>
              <a:t>Document </a:t>
            </a:r>
            <a:r>
              <a:rPr lang="en-US" dirty="0"/>
              <a:t>the recipient’s current height and weight, and the weight capacity and growth potential for the requested seat.</a:t>
            </a:r>
          </a:p>
          <a:p>
            <a:pPr marL="0" indent="0">
              <a:buNone/>
            </a:pPr>
            <a:endParaRPr lang="en-US" dirty="0"/>
          </a:p>
        </p:txBody>
      </p:sp>
      <p:sp>
        <p:nvSpPr>
          <p:cNvPr id="5" name="Rectangle 4"/>
          <p:cNvSpPr/>
          <p:nvPr/>
        </p:nvSpPr>
        <p:spPr>
          <a:xfrm>
            <a:off x="457200" y="6492875"/>
            <a:ext cx="4223207" cy="369332"/>
          </a:xfrm>
          <a:prstGeom prst="rect">
            <a:avLst/>
          </a:prstGeom>
        </p:spPr>
        <p:txBody>
          <a:bodyPr wrap="none">
            <a:spAutoFit/>
          </a:bodyPr>
          <a:lstStyle/>
          <a:p>
            <a:r>
              <a:rPr lang="en-US" dirty="0"/>
              <a:t>Division for Aging and Disability Services</a:t>
            </a:r>
          </a:p>
        </p:txBody>
      </p:sp>
    </p:spTree>
    <p:extLst>
      <p:ext uri="{BB962C8B-B14F-4D97-AF65-F5344CB8AC3E}">
        <p14:creationId xmlns:p14="http://schemas.microsoft.com/office/powerpoint/2010/main" val="2376866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Wheelchair Tiedowns (Transit option)</a:t>
            </a:r>
            <a:endParaRPr lang="en-US" dirty="0"/>
          </a:p>
        </p:txBody>
      </p:sp>
      <p:sp>
        <p:nvSpPr>
          <p:cNvPr id="3" name="Slide Number Placeholder 2"/>
          <p:cNvSpPr>
            <a:spLocks noGrp="1"/>
          </p:cNvSpPr>
          <p:nvPr>
            <p:ph type="sldNum" sz="quarter" idx="12"/>
          </p:nvPr>
        </p:nvSpPr>
        <p:spPr/>
        <p:txBody>
          <a:bodyPr/>
          <a:lstStyle/>
          <a:p>
            <a:fld id="{E18695A3-612B-4B2B-B01B-9890B4364E2E}" type="slidenum">
              <a:rPr lang="en-US" smtClean="0"/>
              <a:t>7</a:t>
            </a:fld>
            <a:endParaRPr lang="en-US"/>
          </a:p>
        </p:txBody>
      </p:sp>
      <p:sp>
        <p:nvSpPr>
          <p:cNvPr id="4" name="Content Placeholder 3"/>
          <p:cNvSpPr>
            <a:spLocks noGrp="1"/>
          </p:cNvSpPr>
          <p:nvPr>
            <p:ph idx="1"/>
          </p:nvPr>
        </p:nvSpPr>
        <p:spPr>
          <a:xfrm>
            <a:off x="457200" y="1219200"/>
            <a:ext cx="8229600" cy="5029200"/>
          </a:xfrm>
        </p:spPr>
        <p:txBody>
          <a:bodyPr>
            <a:noAutofit/>
          </a:bodyPr>
          <a:lstStyle/>
          <a:p>
            <a:pPr marL="0" indent="0">
              <a:buNone/>
            </a:pPr>
            <a:r>
              <a:rPr lang="en-US" sz="1600" dirty="0"/>
              <a:t>Tiedowns, also known as, transit options and transport brackets are required for individuals and their wheeled mobility to be safely transported in a vehicle with the community.</a:t>
            </a:r>
          </a:p>
          <a:p>
            <a:pPr marL="0" indent="0">
              <a:buNone/>
            </a:pPr>
            <a:r>
              <a:rPr lang="en-US" sz="1600" dirty="0"/>
              <a:t> </a:t>
            </a:r>
            <a:r>
              <a:rPr lang="en-US" sz="1600" dirty="0" smtClean="0"/>
              <a:t>Tiedowns </a:t>
            </a:r>
            <a:r>
              <a:rPr lang="en-US" sz="1600" dirty="0"/>
              <a:t>may be covered if the following are met:</a:t>
            </a:r>
          </a:p>
          <a:p>
            <a:r>
              <a:rPr lang="en-US" sz="1600" dirty="0" smtClean="0"/>
              <a:t>The </a:t>
            </a:r>
            <a:r>
              <a:rPr lang="en-US" sz="1600" dirty="0"/>
              <a:t>wheelchair or stroller has passed ANSI/RESNA WC19 or ISO 7176-19. </a:t>
            </a:r>
          </a:p>
          <a:p>
            <a:pPr lvl="0"/>
            <a:r>
              <a:rPr lang="en-US" sz="1600" dirty="0"/>
              <a:t>The wheelchair needs to be effectively secured to the vehicle using a 4 point strap-type tiedown or docking system that complies with SAE J2249 or ISO 10542 </a:t>
            </a:r>
          </a:p>
          <a:p>
            <a:pPr marL="0" indent="0">
              <a:buNone/>
            </a:pPr>
            <a:endParaRPr lang="en-US" sz="1600" dirty="0" smtClean="0"/>
          </a:p>
          <a:p>
            <a:pPr marL="0" indent="0">
              <a:buNone/>
            </a:pPr>
            <a:r>
              <a:rPr lang="en-US" sz="1600" dirty="0" smtClean="0"/>
              <a:t>Tiedowns </a:t>
            </a:r>
            <a:r>
              <a:rPr lang="en-US" sz="1600" dirty="0"/>
              <a:t>reduce the potential for injury while the individual or equipment is being transported in a vehicle or public transportation.  Tiedowns may be covered for wheelchairs and strollers, occupied or unoccupied.  </a:t>
            </a:r>
            <a:endParaRPr lang="en-US" sz="1600" dirty="0" smtClean="0"/>
          </a:p>
          <a:p>
            <a:pPr marL="0" indent="0">
              <a:buNone/>
            </a:pPr>
            <a:endParaRPr lang="en-US" sz="1600" dirty="0" smtClean="0"/>
          </a:p>
          <a:p>
            <a:pPr marL="0" indent="0">
              <a:buNone/>
            </a:pPr>
            <a:r>
              <a:rPr lang="en-US" sz="1600" dirty="0" smtClean="0"/>
              <a:t>Prior </a:t>
            </a:r>
            <a:r>
              <a:rPr lang="en-US" sz="1600" dirty="0"/>
              <a:t>authorization will be required for tie downs and documentation must include a statement from a physical or occupational therapist that include the medical need </a:t>
            </a:r>
            <a:r>
              <a:rPr lang="en-US" sz="1600" dirty="0" smtClean="0"/>
              <a:t>for the </a:t>
            </a:r>
            <a:r>
              <a:rPr lang="en-US" sz="1600" dirty="0" err="1" smtClean="0"/>
              <a:t>tiedowns</a:t>
            </a:r>
            <a:r>
              <a:rPr lang="en-US" sz="1600" dirty="0" smtClean="0"/>
              <a:t> to </a:t>
            </a:r>
            <a:r>
              <a:rPr lang="en-US" sz="1600" dirty="0"/>
              <a:t>be used in </a:t>
            </a:r>
            <a:r>
              <a:rPr lang="en-US" sz="1600" dirty="0" smtClean="0"/>
              <a:t>conjunction </a:t>
            </a:r>
            <a:r>
              <a:rPr lang="en-US" sz="1600" dirty="0"/>
              <a:t>with the mobility </a:t>
            </a:r>
            <a:r>
              <a:rPr lang="en-US" sz="1600" dirty="0" smtClean="0"/>
              <a:t>device and if the wheelchair will be occupied or unoccupied during transport. </a:t>
            </a:r>
            <a:r>
              <a:rPr lang="en-US" sz="1600" dirty="0"/>
              <a:t>Documentation must also include an attestation by the provider that the wheelchair meets the above criteria</a:t>
            </a:r>
            <a:r>
              <a:rPr lang="en-US" sz="1600" dirty="0" smtClean="0"/>
              <a:t>.</a:t>
            </a:r>
          </a:p>
          <a:p>
            <a:pPr marL="0" indent="0">
              <a:buNone/>
            </a:pPr>
            <a:endParaRPr lang="en-US" sz="1600" dirty="0"/>
          </a:p>
          <a:p>
            <a:pPr marL="0" indent="0">
              <a:buNone/>
            </a:pPr>
            <a:r>
              <a:rPr lang="en-US" sz="1600" dirty="0" smtClean="0"/>
              <a:t>Easy </a:t>
            </a:r>
            <a:r>
              <a:rPr lang="en-US" sz="1600" dirty="0"/>
              <a:t>lock systems for conversion vans are </a:t>
            </a:r>
            <a:r>
              <a:rPr lang="en-US" sz="1600" b="1" u="sng" dirty="0"/>
              <a:t>not </a:t>
            </a:r>
            <a:r>
              <a:rPr lang="en-US" sz="1600" dirty="0"/>
              <a:t>covered.</a:t>
            </a:r>
          </a:p>
          <a:p>
            <a:pPr marL="0" indent="0">
              <a:buNone/>
            </a:pPr>
            <a:r>
              <a:rPr lang="en-US" sz="1800" dirty="0"/>
              <a:t> </a:t>
            </a:r>
          </a:p>
          <a:p>
            <a:pPr marL="0" indent="0">
              <a:buNone/>
            </a:pPr>
            <a:r>
              <a:rPr lang="en-US" sz="1800" dirty="0"/>
              <a:t> </a:t>
            </a:r>
          </a:p>
          <a:p>
            <a:pPr marL="0" indent="0">
              <a:buNone/>
            </a:pPr>
            <a:endParaRPr lang="en-US" sz="1800" dirty="0"/>
          </a:p>
        </p:txBody>
      </p:sp>
      <p:sp>
        <p:nvSpPr>
          <p:cNvPr id="5" name="Rectangle 4"/>
          <p:cNvSpPr/>
          <p:nvPr/>
        </p:nvSpPr>
        <p:spPr>
          <a:xfrm>
            <a:off x="352912" y="6492875"/>
            <a:ext cx="4223207" cy="369332"/>
          </a:xfrm>
          <a:prstGeom prst="rect">
            <a:avLst/>
          </a:prstGeom>
        </p:spPr>
        <p:txBody>
          <a:bodyPr wrap="none">
            <a:spAutoFit/>
          </a:bodyPr>
          <a:lstStyle/>
          <a:p>
            <a:r>
              <a:rPr lang="en-US" dirty="0"/>
              <a:t>Division for Aging and Disability Services</a:t>
            </a:r>
          </a:p>
        </p:txBody>
      </p:sp>
    </p:spTree>
    <p:extLst>
      <p:ext uri="{BB962C8B-B14F-4D97-AF65-F5344CB8AC3E}">
        <p14:creationId xmlns:p14="http://schemas.microsoft.com/office/powerpoint/2010/main" val="6385320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Wheelchair Tiedowns - references</a:t>
            </a:r>
            <a:endParaRPr lang="en-US" dirty="0"/>
          </a:p>
        </p:txBody>
      </p:sp>
      <p:sp>
        <p:nvSpPr>
          <p:cNvPr id="3" name="Slide Number Placeholder 2"/>
          <p:cNvSpPr>
            <a:spLocks noGrp="1"/>
          </p:cNvSpPr>
          <p:nvPr>
            <p:ph type="sldNum" sz="quarter" idx="12"/>
          </p:nvPr>
        </p:nvSpPr>
        <p:spPr/>
        <p:txBody>
          <a:bodyPr/>
          <a:lstStyle/>
          <a:p>
            <a:fld id="{E18695A3-612B-4B2B-B01B-9890B4364E2E}" type="slidenum">
              <a:rPr lang="en-US" smtClean="0"/>
              <a:t>8</a:t>
            </a:fld>
            <a:endParaRPr lang="en-US"/>
          </a:p>
        </p:txBody>
      </p:sp>
      <p:sp>
        <p:nvSpPr>
          <p:cNvPr id="4" name="Content Placeholder 3"/>
          <p:cNvSpPr>
            <a:spLocks noGrp="1"/>
          </p:cNvSpPr>
          <p:nvPr>
            <p:ph idx="1"/>
          </p:nvPr>
        </p:nvSpPr>
        <p:spPr/>
        <p:txBody>
          <a:bodyPr>
            <a:normAutofit fontScale="62500" lnSpcReduction="20000"/>
          </a:bodyPr>
          <a:lstStyle/>
          <a:p>
            <a:r>
              <a:rPr lang="en-US" dirty="0"/>
              <a:t>ANSI/RESNA, </a:t>
            </a:r>
            <a:r>
              <a:rPr lang="en-US" i="1" dirty="0"/>
              <a:t>ANSI/RESNA WC19: Wheelchairs Used as Seats in Motor Vehicles</a:t>
            </a:r>
            <a:r>
              <a:rPr lang="en-US" dirty="0"/>
              <a:t>. 2000, American National Standards Institute (ANSI)/Rehabilitation Engineering and Assistive Technology Society of North America (RESNA).</a:t>
            </a:r>
          </a:p>
          <a:p>
            <a:r>
              <a:rPr lang="en-US" dirty="0"/>
              <a:t>ISO, </a:t>
            </a:r>
            <a:r>
              <a:rPr lang="en-US" i="1" dirty="0"/>
              <a:t>ISO 7176/19: Wheelchairs Used as Seats in Motor Vehicles</a:t>
            </a:r>
            <a:r>
              <a:rPr lang="en-US" dirty="0"/>
              <a:t>. 2000, International Organization for Standardization: Geneva, Switzerland.</a:t>
            </a:r>
          </a:p>
          <a:p>
            <a:r>
              <a:rPr lang="en-US" dirty="0"/>
              <a:t>Society of Automotive Engineers, </a:t>
            </a:r>
            <a:r>
              <a:rPr lang="en-US" i="1" dirty="0"/>
              <a:t>SAE J2249: Wheelchair Tiedowns and Occupant Restraint Systems - Surface Vehicle Recommended Practice</a:t>
            </a:r>
            <a:r>
              <a:rPr lang="en-US" dirty="0"/>
              <a:t>. 1999, Society of Automotive Engineers: </a:t>
            </a:r>
            <a:r>
              <a:rPr lang="en-US" dirty="0" err="1"/>
              <a:t>Warrendale</a:t>
            </a:r>
            <a:r>
              <a:rPr lang="en-US" dirty="0"/>
              <a:t>, PA.</a:t>
            </a:r>
          </a:p>
          <a:p>
            <a:r>
              <a:rPr lang="en-US" dirty="0"/>
              <a:t>ISO, </a:t>
            </a:r>
            <a:r>
              <a:rPr lang="en-US" i="1" dirty="0"/>
              <a:t>ISO 10542-2: Technical systems and aids for disabled or handicapped persons - Wheelchair tiedown and occupant-restraint systems - Part 2: Four point strap type tiedown systems</a:t>
            </a:r>
            <a:r>
              <a:rPr lang="en-US" dirty="0"/>
              <a:t>. 1999, International Organization for Standardization: Geneva, Switzerland.</a:t>
            </a:r>
          </a:p>
          <a:p>
            <a:r>
              <a:rPr lang="en-US" dirty="0"/>
              <a:t>ISO, </a:t>
            </a:r>
            <a:r>
              <a:rPr lang="en-US" i="1" dirty="0"/>
              <a:t>ISO 10542-3: Technical systems and aids for disabled or handicapped persons - Wheelchair tiedown and occupant-restraint systems - Part:3: Docking type tiedown systems</a:t>
            </a:r>
            <a:r>
              <a:rPr lang="en-US" dirty="0"/>
              <a:t>. 2005, International Organization for Standardization: Geneva, Switzerland.</a:t>
            </a:r>
          </a:p>
          <a:p>
            <a:pPr marL="0" indent="0">
              <a:buNone/>
            </a:pPr>
            <a:endParaRPr lang="en-US" dirty="0"/>
          </a:p>
        </p:txBody>
      </p:sp>
      <p:sp>
        <p:nvSpPr>
          <p:cNvPr id="5" name="Rectangle 4"/>
          <p:cNvSpPr/>
          <p:nvPr/>
        </p:nvSpPr>
        <p:spPr>
          <a:xfrm>
            <a:off x="457200" y="6488668"/>
            <a:ext cx="4223207" cy="369332"/>
          </a:xfrm>
          <a:prstGeom prst="rect">
            <a:avLst/>
          </a:prstGeom>
        </p:spPr>
        <p:txBody>
          <a:bodyPr wrap="none">
            <a:spAutoFit/>
          </a:bodyPr>
          <a:lstStyle/>
          <a:p>
            <a:r>
              <a:rPr lang="en-US" dirty="0"/>
              <a:t>Division for Aging and Disability Services</a:t>
            </a:r>
          </a:p>
        </p:txBody>
      </p:sp>
    </p:spTree>
    <p:extLst>
      <p:ext uri="{BB962C8B-B14F-4D97-AF65-F5344CB8AC3E}">
        <p14:creationId xmlns:p14="http://schemas.microsoft.com/office/powerpoint/2010/main" val="24208410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Portable Ramps</a:t>
            </a:r>
            <a:endParaRPr lang="en-US" dirty="0"/>
          </a:p>
        </p:txBody>
      </p:sp>
      <p:sp>
        <p:nvSpPr>
          <p:cNvPr id="3" name="Slide Number Placeholder 2"/>
          <p:cNvSpPr>
            <a:spLocks noGrp="1"/>
          </p:cNvSpPr>
          <p:nvPr>
            <p:ph type="sldNum" sz="quarter" idx="12"/>
          </p:nvPr>
        </p:nvSpPr>
        <p:spPr/>
        <p:txBody>
          <a:bodyPr/>
          <a:lstStyle/>
          <a:p>
            <a:fld id="{E18695A3-612B-4B2B-B01B-9890B4364E2E}" type="slidenum">
              <a:rPr lang="en-US" smtClean="0"/>
              <a:t>9</a:t>
            </a:fld>
            <a:endParaRPr lang="en-US"/>
          </a:p>
        </p:txBody>
      </p:sp>
      <p:sp>
        <p:nvSpPr>
          <p:cNvPr id="4" name="Content Placeholder 3"/>
          <p:cNvSpPr>
            <a:spLocks noGrp="1"/>
          </p:cNvSpPr>
          <p:nvPr>
            <p:ph idx="1"/>
          </p:nvPr>
        </p:nvSpPr>
        <p:spPr/>
        <p:txBody>
          <a:bodyPr>
            <a:normAutofit fontScale="92500"/>
          </a:bodyPr>
          <a:lstStyle/>
          <a:p>
            <a:pPr marL="0" indent="0">
              <a:buNone/>
            </a:pPr>
            <a:r>
              <a:rPr lang="en-US" dirty="0"/>
              <a:t>Portable ramps are placed over inclines, steps, and other uneven surfaces to provide passage for individuals who use assistive mobility devices.  </a:t>
            </a:r>
            <a:endParaRPr lang="en-US" dirty="0" smtClean="0"/>
          </a:p>
          <a:p>
            <a:r>
              <a:rPr lang="en-US" dirty="0" smtClean="0"/>
              <a:t>A </a:t>
            </a:r>
            <a:r>
              <a:rPr lang="en-US" dirty="0"/>
              <a:t>portable ramp may be covered for an individual with an order from a practitioner </a:t>
            </a:r>
            <a:r>
              <a:rPr lang="en-US" dirty="0" smtClean="0"/>
              <a:t>when </a:t>
            </a:r>
            <a:r>
              <a:rPr lang="en-US" dirty="0"/>
              <a:t>it is required to support transfer and performance of activities of daily living in the home and community.  </a:t>
            </a:r>
            <a:endParaRPr lang="en-US" dirty="0" smtClean="0"/>
          </a:p>
          <a:p>
            <a:r>
              <a:rPr lang="en-US" dirty="0" smtClean="0"/>
              <a:t>Prior authorization is required</a:t>
            </a:r>
            <a:endParaRPr lang="en-US" dirty="0"/>
          </a:p>
          <a:p>
            <a:pPr marL="0" indent="0">
              <a:buNone/>
            </a:pPr>
            <a:endParaRPr lang="en-US" dirty="0"/>
          </a:p>
        </p:txBody>
      </p:sp>
      <p:sp>
        <p:nvSpPr>
          <p:cNvPr id="5" name="Rectangle 4"/>
          <p:cNvSpPr/>
          <p:nvPr/>
        </p:nvSpPr>
        <p:spPr>
          <a:xfrm>
            <a:off x="457200" y="6492875"/>
            <a:ext cx="4223207" cy="369332"/>
          </a:xfrm>
          <a:prstGeom prst="rect">
            <a:avLst/>
          </a:prstGeom>
        </p:spPr>
        <p:txBody>
          <a:bodyPr wrap="none">
            <a:spAutoFit/>
          </a:bodyPr>
          <a:lstStyle/>
          <a:p>
            <a:r>
              <a:rPr lang="en-US" dirty="0"/>
              <a:t>Division for Aging and Disability Services</a:t>
            </a:r>
          </a:p>
        </p:txBody>
      </p:sp>
    </p:spTree>
    <p:extLst>
      <p:ext uri="{BB962C8B-B14F-4D97-AF65-F5344CB8AC3E}">
        <p14:creationId xmlns:p14="http://schemas.microsoft.com/office/powerpoint/2010/main" val="3162910615"/>
      </p:ext>
    </p:extLst>
  </p:cSld>
  <p:clrMapOvr>
    <a:masterClrMapping/>
  </p:clrMapOvr>
</p:sld>
</file>

<file path=ppt/theme/theme1.xml><?xml version="1.0" encoding="utf-8"?>
<a:theme xmlns:a="http://schemas.openxmlformats.org/drawingml/2006/main" name="Final Powerpoint Template">
  <a:themeElements>
    <a:clrScheme name="dsrip FINAL">
      <a:dk1>
        <a:srgbClr val="000000"/>
      </a:dk1>
      <a:lt1>
        <a:srgbClr val="FFFFFF"/>
      </a:lt1>
      <a:dk2>
        <a:srgbClr val="811B53"/>
      </a:dk2>
      <a:lt2>
        <a:srgbClr val="ACB6C6"/>
      </a:lt2>
      <a:accent1>
        <a:srgbClr val="00B0F0"/>
      </a:accent1>
      <a:accent2>
        <a:srgbClr val="81C341"/>
      </a:accent2>
      <a:accent3>
        <a:srgbClr val="F99F1B"/>
      </a:accent3>
      <a:accent4>
        <a:srgbClr val="811B53"/>
      </a:accent4>
      <a:accent5>
        <a:srgbClr val="FFCD33"/>
      </a:accent5>
      <a:accent6>
        <a:srgbClr val="152E54"/>
      </a:accent6>
      <a:hlink>
        <a:srgbClr val="996633"/>
      </a:hlink>
      <a:folHlink>
        <a:srgbClr val="993300"/>
      </a:folHlink>
    </a:clrScheme>
    <a:fontScheme name="Firelight">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ambria"/>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Final Powerpoint Template</Template>
  <TotalTime>31749</TotalTime>
  <Words>2215</Words>
  <Application>Microsoft Office PowerPoint</Application>
  <PresentationFormat>On-screen Show (4:3)</PresentationFormat>
  <Paragraphs>171</Paragraphs>
  <Slides>21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21</vt:i4>
      </vt:variant>
    </vt:vector>
  </HeadingPairs>
  <TitlesOfParts>
    <vt:vector size="28" baseType="lpstr">
      <vt:lpstr>Arial</vt:lpstr>
      <vt:lpstr>Calibri</vt:lpstr>
      <vt:lpstr>Cambria</vt:lpstr>
      <vt:lpstr>Corbel</vt:lpstr>
      <vt:lpstr>Dotum</vt:lpstr>
      <vt:lpstr>Wingdings</vt:lpstr>
      <vt:lpstr>Final Powerpoint Template</vt:lpstr>
      <vt:lpstr>2021  Durable Medical Equipment (DME) Manual Update Overview</vt:lpstr>
      <vt:lpstr>Agenda</vt:lpstr>
      <vt:lpstr>DME Definition Change</vt:lpstr>
      <vt:lpstr>Medical Car Seats </vt:lpstr>
      <vt:lpstr>Medical Car Seats – Cont.</vt:lpstr>
      <vt:lpstr>Medical Car Seats - Cont..</vt:lpstr>
      <vt:lpstr>Wheelchair Tiedowns (Transit option)</vt:lpstr>
      <vt:lpstr>Wheelchair Tiedowns - references</vt:lpstr>
      <vt:lpstr>Portable Ramps</vt:lpstr>
      <vt:lpstr>Portable Ramps – Cont.</vt:lpstr>
      <vt:lpstr>Portable ramps – Cont..</vt:lpstr>
      <vt:lpstr>Portable Ramps - Cont</vt:lpstr>
      <vt:lpstr>Implications cont…   Portable Ramps vs Permanent Ramps</vt:lpstr>
      <vt:lpstr>Implications for Waiver Services and EPSDT</vt:lpstr>
      <vt:lpstr>Implications Cont.  </vt:lpstr>
      <vt:lpstr>Implications Cont…</vt:lpstr>
      <vt:lpstr>Additional Updates </vt:lpstr>
      <vt:lpstr>Go Live  </vt:lpstr>
      <vt:lpstr>Contacts</vt:lpstr>
      <vt:lpstr>Contacts</vt:lpstr>
      <vt:lpstr>Questions </vt:lpstr>
    </vt:vector>
  </TitlesOfParts>
  <Company>Virginia IT Infrastructure Partnership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Rockwell, Seon (DMAS)</dc:creator>
  <cp:lastModifiedBy>VITA Program</cp:lastModifiedBy>
  <cp:revision>70</cp:revision>
  <cp:lastPrinted>2019-08-01T17:42:49Z</cp:lastPrinted>
  <dcterms:created xsi:type="dcterms:W3CDTF">2016-07-08T16:02:03Z</dcterms:created>
  <dcterms:modified xsi:type="dcterms:W3CDTF">2021-06-28T15:25:06Z</dcterms:modified>
</cp:coreProperties>
</file>